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4"/>
  </p:notesMasterIdLst>
  <p:handoutMasterIdLst>
    <p:handoutMasterId r:id="rId25"/>
  </p:handoutMasterIdLst>
  <p:sldIdLst>
    <p:sldId id="308" r:id="rId2"/>
    <p:sldId id="351" r:id="rId3"/>
    <p:sldId id="450" r:id="rId4"/>
    <p:sldId id="449" r:id="rId5"/>
    <p:sldId id="471" r:id="rId6"/>
    <p:sldId id="472" r:id="rId7"/>
    <p:sldId id="473" r:id="rId8"/>
    <p:sldId id="451" r:id="rId9"/>
    <p:sldId id="459" r:id="rId10"/>
    <p:sldId id="465" r:id="rId11"/>
    <p:sldId id="468" r:id="rId12"/>
    <p:sldId id="466" r:id="rId13"/>
    <p:sldId id="469" r:id="rId14"/>
    <p:sldId id="467" r:id="rId15"/>
    <p:sldId id="470" r:id="rId16"/>
    <p:sldId id="474" r:id="rId17"/>
    <p:sldId id="475" r:id="rId18"/>
    <p:sldId id="476" r:id="rId19"/>
    <p:sldId id="477" r:id="rId20"/>
    <p:sldId id="478" r:id="rId21"/>
    <p:sldId id="464" r:id="rId22"/>
    <p:sldId id="456" r:id="rId23"/>
  </p:sldIdLst>
  <p:sldSz cx="15119350" cy="10691813"/>
  <p:notesSz cx="9926638" cy="14355763"/>
  <p:defaultTextStyle>
    <a:defPPr>
      <a:defRPr lang="en-US"/>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47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ABA"/>
    <a:srgbClr val="D9DFDF"/>
    <a:srgbClr val="495854"/>
    <a:srgbClr val="A9D7CB"/>
    <a:srgbClr val="8FCBBB"/>
    <a:srgbClr val="F5EAA5"/>
    <a:srgbClr val="FCED96"/>
    <a:srgbClr val="000000"/>
    <a:srgbClr val="57EF43"/>
    <a:srgbClr val="75B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3" autoAdjust="0"/>
    <p:restoredTop sz="97341" autoAdjust="0"/>
  </p:normalViewPr>
  <p:slideViewPr>
    <p:cSldViewPr snapToGrid="0" snapToObjects="1">
      <p:cViewPr varScale="1">
        <p:scale>
          <a:sx n="98" d="100"/>
          <a:sy n="98" d="100"/>
        </p:scale>
        <p:origin x="1824" y="72"/>
      </p:cViewPr>
      <p:guideLst>
        <p:guide orient="horz" pos="3368"/>
        <p:guide pos="476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5" d="100"/>
          <a:sy n="75" d="100"/>
        </p:scale>
        <p:origin x="5284" y="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
            <a:ext cx="4301544" cy="720282"/>
          </a:xfrm>
          <a:prstGeom prst="rect">
            <a:avLst/>
          </a:prstGeom>
        </p:spPr>
        <p:txBody>
          <a:bodyPr vert="horz" lIns="133611" tIns="66806" rIns="133611" bIns="66806" rtlCol="0"/>
          <a:lstStyle>
            <a:lvl1pPr algn="l">
              <a:defRPr sz="1700"/>
            </a:lvl1pPr>
          </a:lstStyle>
          <a:p>
            <a:endParaRPr lang="en-US"/>
          </a:p>
        </p:txBody>
      </p:sp>
      <p:sp>
        <p:nvSpPr>
          <p:cNvPr id="3" name="Date Placeholder 2"/>
          <p:cNvSpPr>
            <a:spLocks noGrp="1"/>
          </p:cNvSpPr>
          <p:nvPr>
            <p:ph type="dt" sz="quarter" idx="1"/>
          </p:nvPr>
        </p:nvSpPr>
        <p:spPr>
          <a:xfrm>
            <a:off x="5622808" y="1"/>
            <a:ext cx="4301544" cy="720282"/>
          </a:xfrm>
          <a:prstGeom prst="rect">
            <a:avLst/>
          </a:prstGeom>
        </p:spPr>
        <p:txBody>
          <a:bodyPr vert="horz" lIns="133611" tIns="66806" rIns="133611" bIns="66806" rtlCol="0"/>
          <a:lstStyle>
            <a:lvl1pPr algn="r">
              <a:defRPr sz="1700"/>
            </a:lvl1pPr>
          </a:lstStyle>
          <a:p>
            <a:fld id="{9B18FDF3-51D9-E948-8AF6-0BEA81FBB7CC}" type="datetimeFigureOut">
              <a:rPr lang="en-US" smtClean="0"/>
              <a:t>8/29/2022</a:t>
            </a:fld>
            <a:endParaRPr lang="en-US"/>
          </a:p>
        </p:txBody>
      </p:sp>
      <p:sp>
        <p:nvSpPr>
          <p:cNvPr id="4" name="Footer Placeholder 3"/>
          <p:cNvSpPr>
            <a:spLocks noGrp="1"/>
          </p:cNvSpPr>
          <p:nvPr>
            <p:ph type="ftr" sz="quarter" idx="2"/>
          </p:nvPr>
        </p:nvSpPr>
        <p:spPr>
          <a:xfrm>
            <a:off x="12" y="13635485"/>
            <a:ext cx="4301544" cy="720280"/>
          </a:xfrm>
          <a:prstGeom prst="rect">
            <a:avLst/>
          </a:prstGeom>
        </p:spPr>
        <p:txBody>
          <a:bodyPr vert="horz" lIns="133611" tIns="66806" rIns="133611" bIns="66806" rtlCol="0" anchor="b"/>
          <a:lstStyle>
            <a:lvl1pPr algn="l">
              <a:defRPr sz="1700"/>
            </a:lvl1pPr>
          </a:lstStyle>
          <a:p>
            <a:endParaRPr lang="en-US"/>
          </a:p>
        </p:txBody>
      </p:sp>
      <p:sp>
        <p:nvSpPr>
          <p:cNvPr id="5" name="Slide Number Placeholder 4"/>
          <p:cNvSpPr>
            <a:spLocks noGrp="1"/>
          </p:cNvSpPr>
          <p:nvPr>
            <p:ph type="sldNum" sz="quarter" idx="3"/>
          </p:nvPr>
        </p:nvSpPr>
        <p:spPr>
          <a:xfrm>
            <a:off x="5622808" y="13635485"/>
            <a:ext cx="4301544" cy="720280"/>
          </a:xfrm>
          <a:prstGeom prst="rect">
            <a:avLst/>
          </a:prstGeom>
        </p:spPr>
        <p:txBody>
          <a:bodyPr vert="horz" lIns="133611" tIns="66806" rIns="133611" bIns="66806" rtlCol="0" anchor="b"/>
          <a:lstStyle>
            <a:lvl1pPr algn="r">
              <a:defRPr sz="1700"/>
            </a:lvl1pPr>
          </a:lstStyle>
          <a:p>
            <a:fld id="{937D1619-53B1-FD42-9A65-A58F71946323}" type="slidenum">
              <a:rPr lang="en-US" smtClean="0"/>
              <a:t>‹nr.›</a:t>
            </a:fld>
            <a:endParaRPr lang="en-US"/>
          </a:p>
        </p:txBody>
      </p:sp>
    </p:spTree>
    <p:extLst>
      <p:ext uri="{BB962C8B-B14F-4D97-AF65-F5344CB8AC3E}">
        <p14:creationId xmlns:p14="http://schemas.microsoft.com/office/powerpoint/2010/main" val="154145254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
            <a:ext cx="4301544" cy="720282"/>
          </a:xfrm>
          <a:prstGeom prst="rect">
            <a:avLst/>
          </a:prstGeom>
        </p:spPr>
        <p:txBody>
          <a:bodyPr vert="horz" lIns="133611" tIns="66806" rIns="133611" bIns="66806" rtlCol="0"/>
          <a:lstStyle>
            <a:lvl1pPr algn="l">
              <a:defRPr sz="1700" b="0" i="0">
                <a:latin typeface="Arial" charset="0"/>
              </a:defRPr>
            </a:lvl1pPr>
          </a:lstStyle>
          <a:p>
            <a:endParaRPr lang="en-US" dirty="0"/>
          </a:p>
        </p:txBody>
      </p:sp>
      <p:sp>
        <p:nvSpPr>
          <p:cNvPr id="3" name="Date Placeholder 2"/>
          <p:cNvSpPr>
            <a:spLocks noGrp="1"/>
          </p:cNvSpPr>
          <p:nvPr>
            <p:ph type="dt" idx="1"/>
          </p:nvPr>
        </p:nvSpPr>
        <p:spPr>
          <a:xfrm>
            <a:off x="5622808" y="1"/>
            <a:ext cx="4301544" cy="720282"/>
          </a:xfrm>
          <a:prstGeom prst="rect">
            <a:avLst/>
          </a:prstGeom>
        </p:spPr>
        <p:txBody>
          <a:bodyPr vert="horz" lIns="133611" tIns="66806" rIns="133611" bIns="66806" rtlCol="0"/>
          <a:lstStyle>
            <a:lvl1pPr algn="r">
              <a:defRPr sz="1700" b="0" i="0">
                <a:latin typeface="Arial" charset="0"/>
              </a:defRPr>
            </a:lvl1pPr>
          </a:lstStyle>
          <a:p>
            <a:fld id="{BFE4202C-E7B8-BF4C-8B2C-02545DC9008C}" type="datetimeFigureOut">
              <a:rPr lang="da-DK" smtClean="0"/>
              <a:pPr/>
              <a:t>29-08-2022</a:t>
            </a:fld>
            <a:endParaRPr lang="en-US" dirty="0"/>
          </a:p>
        </p:txBody>
      </p:sp>
      <p:sp>
        <p:nvSpPr>
          <p:cNvPr id="4" name="Slide Image Placeholder 3"/>
          <p:cNvSpPr>
            <a:spLocks noGrp="1" noRot="1" noChangeAspect="1"/>
          </p:cNvSpPr>
          <p:nvPr>
            <p:ph type="sldImg" idx="2"/>
          </p:nvPr>
        </p:nvSpPr>
        <p:spPr>
          <a:xfrm>
            <a:off x="1538288" y="1795463"/>
            <a:ext cx="6850062" cy="4843462"/>
          </a:xfrm>
          <a:prstGeom prst="rect">
            <a:avLst/>
          </a:prstGeom>
          <a:noFill/>
          <a:ln w="12700">
            <a:solidFill>
              <a:prstClr val="black"/>
            </a:solidFill>
          </a:ln>
        </p:spPr>
        <p:txBody>
          <a:bodyPr vert="horz" lIns="133611" tIns="66806" rIns="133611" bIns="66806" rtlCol="0" anchor="ctr"/>
          <a:lstStyle/>
          <a:p>
            <a:endParaRPr lang="en-US" dirty="0"/>
          </a:p>
        </p:txBody>
      </p:sp>
      <p:sp>
        <p:nvSpPr>
          <p:cNvPr id="5" name="Notes Placeholder 4"/>
          <p:cNvSpPr>
            <a:spLocks noGrp="1"/>
          </p:cNvSpPr>
          <p:nvPr>
            <p:ph type="body" sz="quarter" idx="3"/>
          </p:nvPr>
        </p:nvSpPr>
        <p:spPr>
          <a:xfrm>
            <a:off x="992665" y="6908723"/>
            <a:ext cx="7941310" cy="5652582"/>
          </a:xfrm>
          <a:prstGeom prst="rect">
            <a:avLst/>
          </a:prstGeom>
        </p:spPr>
        <p:txBody>
          <a:bodyPr vert="horz" lIns="133611" tIns="66806" rIns="133611" bIns="66806" rtlCol="0"/>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6" name="Footer Placeholder 5"/>
          <p:cNvSpPr>
            <a:spLocks noGrp="1"/>
          </p:cNvSpPr>
          <p:nvPr>
            <p:ph type="ftr" sz="quarter" idx="4"/>
          </p:nvPr>
        </p:nvSpPr>
        <p:spPr>
          <a:xfrm>
            <a:off x="12" y="13635485"/>
            <a:ext cx="4301544" cy="720280"/>
          </a:xfrm>
          <a:prstGeom prst="rect">
            <a:avLst/>
          </a:prstGeom>
        </p:spPr>
        <p:txBody>
          <a:bodyPr vert="horz" lIns="133611" tIns="66806" rIns="133611" bIns="66806" rtlCol="0" anchor="b"/>
          <a:lstStyle>
            <a:lvl1pPr algn="l">
              <a:defRPr sz="1700" b="0" i="0">
                <a:latin typeface="Arial" charset="0"/>
              </a:defRPr>
            </a:lvl1pPr>
          </a:lstStyle>
          <a:p>
            <a:endParaRPr lang="en-US" dirty="0"/>
          </a:p>
        </p:txBody>
      </p:sp>
      <p:sp>
        <p:nvSpPr>
          <p:cNvPr id="7" name="Slide Number Placeholder 6"/>
          <p:cNvSpPr>
            <a:spLocks noGrp="1"/>
          </p:cNvSpPr>
          <p:nvPr>
            <p:ph type="sldNum" sz="quarter" idx="5"/>
          </p:nvPr>
        </p:nvSpPr>
        <p:spPr>
          <a:xfrm>
            <a:off x="5622808" y="13635485"/>
            <a:ext cx="4301544" cy="720280"/>
          </a:xfrm>
          <a:prstGeom prst="rect">
            <a:avLst/>
          </a:prstGeom>
        </p:spPr>
        <p:txBody>
          <a:bodyPr vert="horz" lIns="133611" tIns="66806" rIns="133611" bIns="66806" rtlCol="0" anchor="b"/>
          <a:lstStyle>
            <a:lvl1pPr algn="r">
              <a:defRPr sz="1700" b="0" i="0">
                <a:latin typeface="Arial" charset="0"/>
              </a:defRPr>
            </a:lvl1pPr>
          </a:lstStyle>
          <a:p>
            <a:fld id="{989E847B-747C-3F4C-92A0-BDFEAE546C7E}" type="slidenum">
              <a:rPr lang="uk-UA" smtClean="0"/>
              <a:pPr/>
              <a:t>‹nr.›</a:t>
            </a:fld>
            <a:endParaRPr lang="uk-UA" dirty="0"/>
          </a:p>
        </p:txBody>
      </p:sp>
    </p:spTree>
    <p:extLst>
      <p:ext uri="{BB962C8B-B14F-4D97-AF65-F5344CB8AC3E}">
        <p14:creationId xmlns:p14="http://schemas.microsoft.com/office/powerpoint/2010/main" val="2102324368"/>
      </p:ext>
    </p:extLst>
  </p:cSld>
  <p:clrMap bg1="lt1" tx1="dk1" bg2="lt2" tx2="dk2" accent1="accent1" accent2="accent2" accent3="accent3" accent4="accent4" accent5="accent5" accent6="accent6" hlink="hlink" folHlink="folHlink"/>
  <p:hf sldNum="0" hdr="0" ftr="0" dt="0"/>
  <p:notesStyle>
    <a:lvl1pPr marL="0" algn="l" defTabSz="1238921" rtl="0" eaLnBrk="1" latinLnBrk="0" hangingPunct="1">
      <a:defRPr sz="1626" b="0" i="0" kern="1200">
        <a:solidFill>
          <a:schemeClr val="tx1"/>
        </a:solidFill>
        <a:latin typeface="Arial" charset="0"/>
        <a:ea typeface="+mn-ea"/>
        <a:cs typeface="+mn-cs"/>
      </a:defRPr>
    </a:lvl1pPr>
    <a:lvl2pPr marL="619460" algn="l" defTabSz="1238921" rtl="0" eaLnBrk="1" latinLnBrk="0" hangingPunct="1">
      <a:defRPr sz="1626" b="0" i="0" kern="1200">
        <a:solidFill>
          <a:schemeClr val="tx1"/>
        </a:solidFill>
        <a:latin typeface="Arial" charset="0"/>
        <a:ea typeface="+mn-ea"/>
        <a:cs typeface="+mn-cs"/>
      </a:defRPr>
    </a:lvl2pPr>
    <a:lvl3pPr marL="1238921" algn="l" defTabSz="1238921" rtl="0" eaLnBrk="1" latinLnBrk="0" hangingPunct="1">
      <a:defRPr sz="1626" b="0" i="0" kern="1200">
        <a:solidFill>
          <a:schemeClr val="tx1"/>
        </a:solidFill>
        <a:latin typeface="Arial" charset="0"/>
        <a:ea typeface="+mn-ea"/>
        <a:cs typeface="+mn-cs"/>
      </a:defRPr>
    </a:lvl3pPr>
    <a:lvl4pPr marL="1858381" algn="l" defTabSz="1238921" rtl="0" eaLnBrk="1" latinLnBrk="0" hangingPunct="1">
      <a:defRPr sz="1626" b="0" i="0" kern="1200">
        <a:solidFill>
          <a:schemeClr val="tx1"/>
        </a:solidFill>
        <a:latin typeface="Arial" charset="0"/>
        <a:ea typeface="+mn-ea"/>
        <a:cs typeface="+mn-cs"/>
      </a:defRPr>
    </a:lvl4pPr>
    <a:lvl5pPr marL="2477841" algn="l" defTabSz="1238921" rtl="0" eaLnBrk="1" latinLnBrk="0" hangingPunct="1">
      <a:defRPr sz="1626" b="0" i="0" kern="1200">
        <a:solidFill>
          <a:schemeClr val="tx1"/>
        </a:solidFill>
        <a:latin typeface="Arial" charset="0"/>
        <a:ea typeface="+mn-ea"/>
        <a:cs typeface="+mn-cs"/>
      </a:defRPr>
    </a:lvl5pPr>
    <a:lvl6pPr marL="3097301" algn="l" defTabSz="1238921" rtl="0" eaLnBrk="1" latinLnBrk="0" hangingPunct="1">
      <a:defRPr sz="1626" kern="1200">
        <a:solidFill>
          <a:schemeClr val="tx1"/>
        </a:solidFill>
        <a:latin typeface="+mn-lt"/>
        <a:ea typeface="+mn-ea"/>
        <a:cs typeface="+mn-cs"/>
      </a:defRPr>
    </a:lvl6pPr>
    <a:lvl7pPr marL="3716762" algn="l" defTabSz="1238921" rtl="0" eaLnBrk="1" latinLnBrk="0" hangingPunct="1">
      <a:defRPr sz="1626" kern="1200">
        <a:solidFill>
          <a:schemeClr val="tx1"/>
        </a:solidFill>
        <a:latin typeface="+mn-lt"/>
        <a:ea typeface="+mn-ea"/>
        <a:cs typeface="+mn-cs"/>
      </a:defRPr>
    </a:lvl7pPr>
    <a:lvl8pPr marL="4336222" algn="l" defTabSz="1238921" rtl="0" eaLnBrk="1" latinLnBrk="0" hangingPunct="1">
      <a:defRPr sz="1626" kern="1200">
        <a:solidFill>
          <a:schemeClr val="tx1"/>
        </a:solidFill>
        <a:latin typeface="+mn-lt"/>
        <a:ea typeface="+mn-ea"/>
        <a:cs typeface="+mn-cs"/>
      </a:defRPr>
    </a:lvl8pPr>
    <a:lvl9pPr marL="4955682" algn="l" defTabSz="1238921"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58014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13826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21500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September 2022</a:t>
            </a:r>
            <a:endParaRPr lang="en-US" dirty="0"/>
          </a:p>
        </p:txBody>
      </p:sp>
      <p:sp>
        <p:nvSpPr>
          <p:cNvPr id="6" name="Slide Number Placeholder 5"/>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64761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September 2022</a:t>
            </a:r>
            <a:endParaRPr lang="en-US" dirty="0"/>
          </a:p>
        </p:txBody>
      </p:sp>
      <p:sp>
        <p:nvSpPr>
          <p:cNvPr id="6" name="Slide Number Placeholder 5"/>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29788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September 2022</a:t>
            </a:r>
            <a:endParaRPr lang="en-US" dirty="0"/>
          </a:p>
        </p:txBody>
      </p:sp>
      <p:sp>
        <p:nvSpPr>
          <p:cNvPr id="6" name="Slide Number Placeholder 5"/>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3324506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rside">
    <p:bg>
      <p:bgPr>
        <a:solidFill>
          <a:srgbClr val="D9DFD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07755" y="561250"/>
            <a:ext cx="2945744" cy="2268000"/>
          </a:xfrm>
          <a:prstGeom prst="rect">
            <a:avLst/>
          </a:prstGeom>
        </p:spPr>
      </p:pic>
      <p:sp>
        <p:nvSpPr>
          <p:cNvPr id="13" name="Content Placeholder 2"/>
          <p:cNvSpPr>
            <a:spLocks noGrp="1"/>
          </p:cNvSpPr>
          <p:nvPr>
            <p:ph sz="half" idx="10"/>
          </p:nvPr>
        </p:nvSpPr>
        <p:spPr>
          <a:xfrm>
            <a:off x="907757" y="4041000"/>
            <a:ext cx="6505603" cy="5049361"/>
          </a:xfrm>
        </p:spPr>
        <p:txBody>
          <a:bodyPr lIns="0" tIns="0" rIns="0" bIns="0"/>
          <a:lstStyle>
            <a:lvl1pPr marL="0" indent="0">
              <a:buNone/>
              <a:defRPr sz="2480"/>
            </a:lvl1pPr>
            <a:lvl2pPr marL="440980" indent="-440980">
              <a:tabLst/>
              <a:defRPr sz="2480"/>
            </a:lvl2pPr>
            <a:lvl3pPr marL="929207" indent="-283487">
              <a:tabLst/>
              <a:defRPr sz="2232"/>
            </a:lvl3pPr>
            <a:lvl4pPr marL="929207" indent="-283487">
              <a:tabLst/>
              <a:defRPr sz="1984"/>
            </a:lvl4pPr>
            <a:lvl5pPr marL="929207" indent="-283487">
              <a:tabLst/>
              <a:defRPr sz="1984"/>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20" name="Content Placeholder 2"/>
          <p:cNvSpPr>
            <a:spLocks noGrp="1"/>
          </p:cNvSpPr>
          <p:nvPr>
            <p:ph sz="half" idx="11"/>
          </p:nvPr>
        </p:nvSpPr>
        <p:spPr>
          <a:xfrm>
            <a:off x="7723656" y="4041000"/>
            <a:ext cx="6505603" cy="5049361"/>
          </a:xfrm>
        </p:spPr>
        <p:txBody>
          <a:bodyPr lIns="0" tIns="0" rIns="0" bIns="0"/>
          <a:lstStyle>
            <a:lvl1pPr marL="0" indent="0">
              <a:buNone/>
              <a:defRPr sz="2480"/>
            </a:lvl1pPr>
            <a:lvl2pPr marL="440980" indent="-440980">
              <a:tabLst/>
              <a:defRPr sz="2480"/>
            </a:lvl2pPr>
            <a:lvl3pPr marL="929207" indent="-283487">
              <a:tabLst/>
              <a:defRPr sz="2232"/>
            </a:lvl3pPr>
            <a:lvl4pPr marL="929207" indent="-283487">
              <a:tabLst/>
              <a:defRPr sz="1984"/>
            </a:lvl4pPr>
            <a:lvl5pPr marL="929207" indent="-283487">
              <a:tabLst/>
              <a:defRPr sz="1984"/>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22" name="Title Placeholder 1"/>
          <p:cNvSpPr>
            <a:spLocks noGrp="1"/>
          </p:cNvSpPr>
          <p:nvPr>
            <p:ph type="title" hasCustomPrompt="1"/>
          </p:nvPr>
        </p:nvSpPr>
        <p:spPr>
          <a:xfrm>
            <a:off x="5416775" y="1799134"/>
            <a:ext cx="8154061" cy="776801"/>
          </a:xfrm>
          <a:prstGeom prst="rect">
            <a:avLst/>
          </a:prstGeom>
        </p:spPr>
        <p:txBody>
          <a:bodyPr vert="horz" wrap="square" lIns="36000" tIns="36000" rIns="36000" bIns="36000" rtlCol="0" anchor="t" anchorCtr="0">
            <a:noAutofit/>
          </a:bodyPr>
          <a:lstStyle>
            <a:lvl1pPr>
              <a:defRPr>
                <a:solidFill>
                  <a:srgbClr val="4B5159"/>
                </a:solidFill>
                <a:latin typeface="Arial" panose="020B0604020202020204" pitchFamily="34" charset="0"/>
                <a:cs typeface="Arial" panose="020B0604020202020204" pitchFamily="34" charset="0"/>
              </a:defRPr>
            </a:lvl1pPr>
          </a:lstStyle>
          <a:p>
            <a:r>
              <a:rPr lang="da-DK" sz="3720" dirty="0">
                <a:solidFill>
                  <a:srgbClr val="4B5159"/>
                </a:solidFill>
              </a:rPr>
              <a:t>“Trappen” ved Slotsparken</a:t>
            </a:r>
            <a:endParaRPr lang="en-US" sz="3720" dirty="0">
              <a:solidFill>
                <a:srgbClr val="4B5159"/>
              </a:solidFill>
            </a:endParaRPr>
          </a:p>
        </p:txBody>
      </p:sp>
      <p:sp>
        <p:nvSpPr>
          <p:cNvPr id="24" name="Text Placeholder 8"/>
          <p:cNvSpPr>
            <a:spLocks noGrp="1"/>
          </p:cNvSpPr>
          <p:nvPr>
            <p:ph type="body" sz="quarter" idx="13" hasCustomPrompt="1"/>
          </p:nvPr>
        </p:nvSpPr>
        <p:spPr>
          <a:xfrm>
            <a:off x="5416774" y="2436375"/>
            <a:ext cx="8154061" cy="805266"/>
          </a:xfrm>
        </p:spPr>
        <p:txBody>
          <a:bodyPr lIns="0" tIns="0" rIns="0" bIns="0">
            <a:noAutofit/>
          </a:bodyPr>
          <a:lstStyle>
            <a:lvl1pPr marL="0" indent="0">
              <a:buNone/>
              <a:defRPr sz="3720">
                <a:solidFill>
                  <a:schemeClr val="bg1"/>
                </a:solidFill>
                <a:latin typeface="Arial" charset="0"/>
                <a:ea typeface="Arial" charset="0"/>
                <a:cs typeface="Arial" charset="0"/>
              </a:defRPr>
            </a:lvl1pPr>
            <a:lvl2pPr marL="566974" indent="0">
              <a:buNone/>
              <a:defRPr sz="3720">
                <a:solidFill>
                  <a:schemeClr val="tx2"/>
                </a:solidFill>
                <a:latin typeface="Arial" charset="0"/>
                <a:ea typeface="Arial" charset="0"/>
                <a:cs typeface="Arial" charset="0"/>
              </a:defRPr>
            </a:lvl2pPr>
            <a:lvl3pPr marL="1133947" indent="0">
              <a:buNone/>
              <a:defRPr sz="3720">
                <a:solidFill>
                  <a:schemeClr val="tx2"/>
                </a:solidFill>
                <a:latin typeface="Arial" charset="0"/>
                <a:ea typeface="Arial" charset="0"/>
                <a:cs typeface="Arial" charset="0"/>
              </a:defRPr>
            </a:lvl3pPr>
            <a:lvl4pPr marL="1700921" indent="0">
              <a:buNone/>
              <a:defRPr sz="3720">
                <a:solidFill>
                  <a:schemeClr val="tx2"/>
                </a:solidFill>
                <a:latin typeface="Arial" charset="0"/>
                <a:ea typeface="Arial" charset="0"/>
                <a:cs typeface="Arial" charset="0"/>
              </a:defRPr>
            </a:lvl4pPr>
            <a:lvl5pPr marL="2267895" indent="0">
              <a:buNone/>
              <a:defRPr sz="3720">
                <a:solidFill>
                  <a:schemeClr val="tx2"/>
                </a:solidFill>
                <a:latin typeface="Arial" charset="0"/>
                <a:ea typeface="Arial" charset="0"/>
                <a:cs typeface="Arial" charset="0"/>
              </a:defRPr>
            </a:lvl5pPr>
          </a:lstStyle>
          <a:p>
            <a:pPr lvl="0"/>
            <a:r>
              <a:rPr lang="da-DK" dirty="0"/>
              <a:t>Ny bebyggelse i Nykøbing F.</a:t>
            </a:r>
            <a:endParaRPr lang="en-US" dirty="0"/>
          </a:p>
        </p:txBody>
      </p:sp>
      <p:sp>
        <p:nvSpPr>
          <p:cNvPr id="38" name="Pladsholder til sidefod 37">
            <a:extLst>
              <a:ext uri="{FF2B5EF4-FFF2-40B4-BE49-F238E27FC236}">
                <a16:creationId xmlns:a16="http://schemas.microsoft.com/office/drawing/2014/main" id="{632324A2-C4CF-83F6-8916-0BF8979870E4}"/>
              </a:ext>
            </a:extLst>
          </p:cNvPr>
          <p:cNvSpPr>
            <a:spLocks noGrp="1"/>
          </p:cNvSpPr>
          <p:nvPr>
            <p:ph type="ftr" sz="quarter" idx="15"/>
          </p:nvPr>
        </p:nvSpPr>
        <p:spPr>
          <a:xfrm>
            <a:off x="8954106" y="9909729"/>
            <a:ext cx="5102781" cy="569240"/>
          </a:xfrm>
        </p:spPr>
        <p:txBody>
          <a:bodyPr/>
          <a:lstStyle>
            <a:lvl1pPr marL="0" algn="r" defTabSz="1238921" rtl="0" eaLnBrk="1" latinLnBrk="0" hangingPunct="1">
              <a:defRPr lang="en-US" sz="1240" kern="1200" smtClean="0">
                <a:solidFill>
                  <a:srgbClr val="4B5159"/>
                </a:solidFill>
                <a:latin typeface="Arial" charset="0"/>
                <a:ea typeface="Arial" charset="0"/>
                <a:cs typeface="Arial" charset="0"/>
              </a:defRPr>
            </a:lvl1pPr>
          </a:lstStyle>
          <a:p>
            <a:r>
              <a:rPr lang="da-DK" dirty="0"/>
              <a:t>September 2022</a:t>
            </a:r>
          </a:p>
        </p:txBody>
      </p:sp>
    </p:spTree>
    <p:extLst>
      <p:ext uri="{BB962C8B-B14F-4D97-AF65-F5344CB8AC3E}">
        <p14:creationId xmlns:p14="http://schemas.microsoft.com/office/powerpoint/2010/main" val="3031334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1">
    <p:bg>
      <p:bgRef idx="1001">
        <a:schemeClr val="bg1"/>
      </p:bgRef>
    </p:bg>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892876" y="624778"/>
            <a:ext cx="1265289" cy="1403124"/>
          </a:xfrm>
        </p:spPr>
        <p:txBody>
          <a:bodyPr lIns="0" tIns="0" rIns="0" bIns="0">
            <a:noAutofit/>
          </a:bodyPr>
          <a:lstStyle>
            <a:lvl1pPr marL="0" indent="0">
              <a:buNone/>
              <a:defRPr sz="372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buNone/>
              <a:defRPr sz="3720">
                <a:solidFill>
                  <a:schemeClr val="tx2"/>
                </a:solidFill>
                <a:latin typeface="Arial" charset="0"/>
                <a:ea typeface="Arial" charset="0"/>
                <a:cs typeface="Arial" charset="0"/>
              </a:defRPr>
            </a:lvl2pPr>
            <a:lvl3pPr marL="1133947" indent="0">
              <a:buNone/>
              <a:defRPr sz="3720">
                <a:solidFill>
                  <a:schemeClr val="tx2"/>
                </a:solidFill>
                <a:latin typeface="Arial" charset="0"/>
                <a:ea typeface="Arial" charset="0"/>
                <a:cs typeface="Arial" charset="0"/>
              </a:defRPr>
            </a:lvl3pPr>
            <a:lvl4pPr marL="1700921" indent="0">
              <a:buNone/>
              <a:defRPr sz="3720">
                <a:solidFill>
                  <a:schemeClr val="tx2"/>
                </a:solidFill>
                <a:latin typeface="Arial" charset="0"/>
                <a:ea typeface="Arial" charset="0"/>
                <a:cs typeface="Arial" charset="0"/>
              </a:defRPr>
            </a:lvl4pPr>
            <a:lvl5pPr marL="2267895" indent="0">
              <a:buNone/>
              <a:defRPr sz="3720">
                <a:solidFill>
                  <a:schemeClr val="tx2"/>
                </a:solidFill>
                <a:latin typeface="Arial" charset="0"/>
                <a:ea typeface="Arial" charset="0"/>
                <a:cs typeface="Arial" charset="0"/>
              </a:defRPr>
            </a:lvl5pPr>
          </a:lstStyle>
          <a:p>
            <a:pPr lvl="0"/>
            <a:r>
              <a:rPr lang="da-DK" dirty="0"/>
              <a:t>1.0</a:t>
            </a:r>
            <a:endParaRPr lang="en-US" dirty="0"/>
          </a:p>
        </p:txBody>
      </p:sp>
      <p:sp>
        <p:nvSpPr>
          <p:cNvPr id="10" name="Text Placeholder 2"/>
          <p:cNvSpPr>
            <a:spLocks noGrp="1"/>
          </p:cNvSpPr>
          <p:nvPr>
            <p:ph type="body" sz="quarter" idx="15" hasCustomPrompt="1"/>
          </p:nvPr>
        </p:nvSpPr>
        <p:spPr>
          <a:xfrm>
            <a:off x="2402026" y="2525624"/>
            <a:ext cx="5011333" cy="6564332"/>
          </a:xfrm>
        </p:spPr>
        <p:txBody>
          <a:bodyPr lIns="0" tIns="0" rIns="0" bIns="0">
            <a:normAutofit/>
          </a:bodyPr>
          <a:lstStyle>
            <a:lvl1pPr marL="0" indent="0">
              <a:lnSpc>
                <a:spcPct val="150000"/>
              </a:lnSpc>
              <a:buNone/>
              <a:defRPr sz="1240">
                <a:solidFill>
                  <a:srgbClr val="4B5159"/>
                </a:solidFill>
                <a:latin typeface="Arial" panose="020B0604020202020204" pitchFamily="34" charset="0"/>
                <a:cs typeface="Arial" panose="020B0604020202020204" pitchFamily="34" charset="0"/>
              </a:defRPr>
            </a:lvl1pPr>
            <a:lvl2pPr marL="440980" indent="-440980">
              <a:lnSpc>
                <a:spcPts val="3472"/>
              </a:lnSpc>
              <a:spcAft>
                <a:spcPts val="1736"/>
              </a:spcAft>
              <a:tabLst/>
              <a:defRPr>
                <a:solidFill>
                  <a:srgbClr val="4B5159"/>
                </a:solidFill>
              </a:defRPr>
            </a:lvl2pPr>
            <a:lvl3pPr marL="881959" indent="-440980">
              <a:tabLst/>
              <a:defRPr sz="2480">
                <a:solidFill>
                  <a:srgbClr val="4B5159"/>
                </a:solidFill>
              </a:defRPr>
            </a:lvl3pPr>
            <a:lvl4pPr marL="1370186" indent="-440980">
              <a:tabLst/>
              <a:defRPr sz="2480">
                <a:solidFill>
                  <a:srgbClr val="4B5159"/>
                </a:solidFill>
              </a:defRPr>
            </a:lvl4pPr>
            <a:lvl5pPr marL="1811166" indent="-440980">
              <a:tabLst/>
              <a:defRPr sz="2480">
                <a:solidFill>
                  <a:srgbClr val="4B5159"/>
                </a:solidFill>
              </a:defRPr>
            </a:lvl5pPr>
          </a:lstStyle>
          <a:p>
            <a:pPr lvl="0"/>
            <a:r>
              <a:rPr lang="da-DK" dirty="0"/>
              <a:t>Brødtekst</a:t>
            </a:r>
            <a:endParaRPr lang="en-US" dirty="0"/>
          </a:p>
        </p:txBody>
      </p:sp>
      <p:sp>
        <p:nvSpPr>
          <p:cNvPr id="11" name="Text Placeholder 2"/>
          <p:cNvSpPr>
            <a:spLocks noGrp="1"/>
          </p:cNvSpPr>
          <p:nvPr>
            <p:ph type="body" sz="quarter" idx="16" hasCustomPrompt="1"/>
          </p:nvPr>
        </p:nvSpPr>
        <p:spPr>
          <a:xfrm>
            <a:off x="7705994" y="2525624"/>
            <a:ext cx="5011333" cy="6564332"/>
          </a:xfrm>
        </p:spPr>
        <p:txBody>
          <a:bodyPr lIns="0" tIns="0" rIns="0" bIns="0">
            <a:normAutofit/>
          </a:bodyPr>
          <a:lstStyle>
            <a:lvl1pPr marL="0" indent="0">
              <a:lnSpc>
                <a:spcPct val="100000"/>
              </a:lnSpc>
              <a:buNone/>
              <a:defRPr sz="1240">
                <a:solidFill>
                  <a:srgbClr val="4B5159"/>
                </a:solidFill>
                <a:latin typeface="Arial" panose="020B0604020202020204" pitchFamily="34" charset="0"/>
                <a:cs typeface="Arial" panose="020B0604020202020204" pitchFamily="34" charset="0"/>
              </a:defRPr>
            </a:lvl1pPr>
            <a:lvl2pPr marL="440980" indent="-440980">
              <a:lnSpc>
                <a:spcPts val="3472"/>
              </a:lnSpc>
              <a:spcAft>
                <a:spcPts val="1736"/>
              </a:spcAft>
              <a:tabLst/>
              <a:defRPr>
                <a:solidFill>
                  <a:srgbClr val="4B5159"/>
                </a:solidFill>
              </a:defRPr>
            </a:lvl2pPr>
            <a:lvl3pPr marL="881959" indent="-440980">
              <a:tabLst/>
              <a:defRPr sz="2480">
                <a:solidFill>
                  <a:srgbClr val="4B5159"/>
                </a:solidFill>
              </a:defRPr>
            </a:lvl3pPr>
            <a:lvl4pPr marL="1370186" indent="-440980">
              <a:tabLst/>
              <a:defRPr sz="2480">
                <a:solidFill>
                  <a:srgbClr val="4B5159"/>
                </a:solidFill>
              </a:defRPr>
            </a:lvl4pPr>
            <a:lvl5pPr marL="1811166" indent="-440980">
              <a:tabLst/>
              <a:defRPr sz="2480">
                <a:solidFill>
                  <a:srgbClr val="4B5159"/>
                </a:solidFill>
              </a:defRPr>
            </a:lvl5pPr>
          </a:lstStyle>
          <a:p>
            <a:pPr lvl="0"/>
            <a:r>
              <a:rPr lang="da-DK" dirty="0"/>
              <a:t>Brødtekst</a:t>
            </a:r>
            <a:endParaRPr lang="en-US" dirty="0"/>
          </a:p>
        </p:txBody>
      </p:sp>
      <p:sp>
        <p:nvSpPr>
          <p:cNvPr id="12" name="Text Placeholder 8"/>
          <p:cNvSpPr>
            <a:spLocks noGrp="1"/>
          </p:cNvSpPr>
          <p:nvPr>
            <p:ph type="body" sz="quarter" idx="17" hasCustomPrompt="1"/>
          </p:nvPr>
        </p:nvSpPr>
        <p:spPr>
          <a:xfrm>
            <a:off x="2402027" y="624782"/>
            <a:ext cx="11046880" cy="1403124"/>
          </a:xfrm>
        </p:spPr>
        <p:txBody>
          <a:bodyPr lIns="0" tIns="0" rIns="0" bIns="0">
            <a:noAutofit/>
          </a:bodyPr>
          <a:lstStyle>
            <a:lvl1pPr marL="0" indent="0">
              <a:buNone/>
              <a:defRPr sz="372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buNone/>
              <a:defRPr sz="3720">
                <a:solidFill>
                  <a:schemeClr val="tx2"/>
                </a:solidFill>
                <a:latin typeface="Arial" charset="0"/>
                <a:ea typeface="Arial" charset="0"/>
                <a:cs typeface="Arial" charset="0"/>
              </a:defRPr>
            </a:lvl2pPr>
            <a:lvl3pPr marL="1133947" indent="0">
              <a:buNone/>
              <a:defRPr sz="3720">
                <a:solidFill>
                  <a:schemeClr val="tx2"/>
                </a:solidFill>
                <a:latin typeface="Arial" charset="0"/>
                <a:ea typeface="Arial" charset="0"/>
                <a:cs typeface="Arial" charset="0"/>
              </a:defRPr>
            </a:lvl3pPr>
            <a:lvl4pPr marL="1700921" indent="0">
              <a:buNone/>
              <a:defRPr sz="3720">
                <a:solidFill>
                  <a:schemeClr val="tx2"/>
                </a:solidFill>
                <a:latin typeface="Arial" charset="0"/>
                <a:ea typeface="Arial" charset="0"/>
                <a:cs typeface="Arial" charset="0"/>
              </a:defRPr>
            </a:lvl4pPr>
            <a:lvl5pPr marL="2267895" indent="0">
              <a:buNone/>
              <a:defRPr sz="3720">
                <a:solidFill>
                  <a:schemeClr val="tx2"/>
                </a:solidFill>
                <a:latin typeface="Arial" charset="0"/>
                <a:ea typeface="Arial" charset="0"/>
                <a:cs typeface="Arial" charset="0"/>
              </a:defRPr>
            </a:lvl5pPr>
          </a:lstStyle>
          <a:p>
            <a:pPr lvl="0"/>
            <a:r>
              <a:rPr lang="da-DK" dirty="0"/>
              <a:t>Vision for bebyggelsesplan</a:t>
            </a:r>
            <a:endParaRPr lang="en-US" dirty="0"/>
          </a:p>
        </p:txBody>
      </p:sp>
      <p:sp>
        <p:nvSpPr>
          <p:cNvPr id="19" name="Slide Number Placeholder 5">
            <a:extLst>
              <a:ext uri="{FF2B5EF4-FFF2-40B4-BE49-F238E27FC236}">
                <a16:creationId xmlns:a16="http://schemas.microsoft.com/office/drawing/2014/main" id="{D23792CF-6A81-6840-8613-E7C7A97A1E8D}"/>
              </a:ext>
            </a:extLst>
          </p:cNvPr>
          <p:cNvSpPr>
            <a:spLocks noGrp="1"/>
          </p:cNvSpPr>
          <p:nvPr>
            <p:ph type="sldNum" sz="quarter" idx="12"/>
          </p:nvPr>
        </p:nvSpPr>
        <p:spPr>
          <a:xfrm>
            <a:off x="876601" y="10033680"/>
            <a:ext cx="696299" cy="569240"/>
          </a:xfrm>
        </p:spPr>
        <p:txBody>
          <a:bodyPr lIns="0" rIns="0"/>
          <a:lstStyle>
            <a:lvl1pPr algn="l">
              <a:defRPr sz="1240">
                <a:solidFill>
                  <a:srgbClr val="4B5159"/>
                </a:solidFill>
                <a:latin typeface="Arial" panose="020B0604020202020204" pitchFamily="34" charset="0"/>
                <a:cs typeface="Arial" panose="020B0604020202020204" pitchFamily="34" charset="0"/>
              </a:defRPr>
            </a:lvl1pPr>
          </a:lstStyle>
          <a:p>
            <a:fld id="{F79368AF-1170-5D45-AB85-F739246C0D5C}" type="slidenum">
              <a:rPr lang="en-US" smtClean="0"/>
              <a:pPr/>
              <a:t>‹nr.›</a:t>
            </a:fld>
            <a:endParaRPr lang="en-US" dirty="0"/>
          </a:p>
        </p:txBody>
      </p:sp>
      <p:sp>
        <p:nvSpPr>
          <p:cNvPr id="21" name="Footer Placeholder 4">
            <a:extLst>
              <a:ext uri="{FF2B5EF4-FFF2-40B4-BE49-F238E27FC236}">
                <a16:creationId xmlns:a16="http://schemas.microsoft.com/office/drawing/2014/main" id="{916BE7A2-C274-0545-8C89-3AFC523DABD2}"/>
              </a:ext>
            </a:extLst>
          </p:cNvPr>
          <p:cNvSpPr txBox="1">
            <a:spLocks/>
          </p:cNvSpPr>
          <p:nvPr userDrawn="1"/>
        </p:nvSpPr>
        <p:spPr>
          <a:xfrm>
            <a:off x="6330462" y="9998963"/>
            <a:ext cx="458977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240" dirty="0"/>
          </a:p>
        </p:txBody>
      </p:sp>
    </p:spTree>
    <p:extLst>
      <p:ext uri="{BB962C8B-B14F-4D97-AF65-F5344CB8AC3E}">
        <p14:creationId xmlns:p14="http://schemas.microsoft.com/office/powerpoint/2010/main" val="389236947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lide 5">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89917" y="2388198"/>
            <a:ext cx="8108365" cy="6701760"/>
          </a:xfrm>
        </p:spPr>
        <p:txBody>
          <a:bodyPr/>
          <a:lstStyle>
            <a:lvl1pPr marL="0" indent="0">
              <a:buNone/>
              <a:defRPr sz="2480">
                <a:solidFill>
                  <a:srgbClr val="4B5159"/>
                </a:solidFill>
                <a:latin typeface="Arial" panose="020B0604020202020204" pitchFamily="34" charset="0"/>
                <a:cs typeface="Arial" panose="020B0604020202020204" pitchFamily="34" charset="0"/>
              </a:defRPr>
            </a:lvl1pPr>
            <a:lvl2pPr marL="440980" indent="-440980">
              <a:tabLst/>
              <a:defRPr sz="2480">
                <a:solidFill>
                  <a:srgbClr val="4B5159"/>
                </a:solidFill>
                <a:latin typeface="Arial" panose="020B0604020202020204" pitchFamily="34" charset="0"/>
                <a:cs typeface="Arial" panose="020B0604020202020204" pitchFamily="34" charset="0"/>
              </a:defRPr>
            </a:lvl2pPr>
            <a:lvl3pPr marL="929207" indent="-283487">
              <a:tabLst/>
              <a:defRPr sz="2232">
                <a:solidFill>
                  <a:srgbClr val="4B5159"/>
                </a:solidFill>
                <a:latin typeface="Arial" panose="020B0604020202020204" pitchFamily="34" charset="0"/>
                <a:cs typeface="Arial" panose="020B0604020202020204" pitchFamily="34" charset="0"/>
              </a:defRPr>
            </a:lvl3pPr>
            <a:lvl4pPr marL="929207" indent="-283487">
              <a:tabLst/>
              <a:defRPr sz="1984">
                <a:solidFill>
                  <a:srgbClr val="4B5159"/>
                </a:solidFill>
                <a:latin typeface="Arial" panose="020B0604020202020204" pitchFamily="34" charset="0"/>
                <a:cs typeface="Arial" panose="020B0604020202020204" pitchFamily="34" charset="0"/>
              </a:defRPr>
            </a:lvl4pPr>
            <a:lvl5pPr marL="929207" indent="-283487">
              <a:tabLst/>
              <a:defRPr sz="1984">
                <a:solidFill>
                  <a:srgbClr val="4B5159"/>
                </a:solidFill>
                <a:latin typeface="Arial" panose="020B0604020202020204" pitchFamily="34" charset="0"/>
                <a:cs typeface="Arial" panose="020B0604020202020204" pitchFamily="34" charset="0"/>
              </a:defRPr>
            </a:lvl5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12" name="Footer Placeholder 4"/>
          <p:cNvSpPr txBox="1">
            <a:spLocks/>
          </p:cNvSpPr>
          <p:nvPr userDrawn="1"/>
        </p:nvSpPr>
        <p:spPr>
          <a:xfrm>
            <a:off x="9109246" y="9339201"/>
            <a:ext cx="510278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1240" dirty="0"/>
              <a:t>2. November 2017</a:t>
            </a:r>
            <a:endParaRPr lang="en-US" sz="1240" dirty="0"/>
          </a:p>
        </p:txBody>
      </p:sp>
      <p:sp>
        <p:nvSpPr>
          <p:cNvPr id="2" name="Rectangle 1"/>
          <p:cNvSpPr/>
          <p:nvPr userDrawn="1"/>
        </p:nvSpPr>
        <p:spPr>
          <a:xfrm>
            <a:off x="10498196" y="0"/>
            <a:ext cx="4621154" cy="10691813"/>
          </a:xfrm>
          <a:prstGeom prst="rect">
            <a:avLst/>
          </a:prstGeom>
          <a:solidFill>
            <a:srgbClr val="D9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25" dirty="0"/>
          </a:p>
        </p:txBody>
      </p:sp>
      <p:sp>
        <p:nvSpPr>
          <p:cNvPr id="15" name="Text Placeholder 2"/>
          <p:cNvSpPr>
            <a:spLocks noGrp="1"/>
          </p:cNvSpPr>
          <p:nvPr>
            <p:ph type="body" sz="quarter" idx="15" hasCustomPrompt="1"/>
          </p:nvPr>
        </p:nvSpPr>
        <p:spPr>
          <a:xfrm>
            <a:off x="10961529" y="1843436"/>
            <a:ext cx="3657907" cy="7246522"/>
          </a:xfrm>
        </p:spPr>
        <p:txBody>
          <a:bodyPr lIns="0" tIns="0" rIns="0" bIns="0">
            <a:normAutofit/>
          </a:bodyPr>
          <a:lstStyle>
            <a:lvl1pPr marL="283487" indent="-283487">
              <a:lnSpc>
                <a:spcPct val="100000"/>
              </a:lnSpc>
              <a:buFont typeface="+mj-lt"/>
              <a:buAutoNum type="arabicPeriod"/>
              <a:defRPr sz="1240" baseline="0">
                <a:solidFill>
                  <a:srgbClr val="4B5159"/>
                </a:solidFill>
                <a:latin typeface="Arial" panose="020B0604020202020204" pitchFamily="34" charset="0"/>
                <a:cs typeface="Arial" panose="020B0604020202020204" pitchFamily="34" charset="0"/>
              </a:defRPr>
            </a:lvl1pPr>
            <a:lvl2pPr marL="440980" indent="-440980">
              <a:lnSpc>
                <a:spcPts val="3472"/>
              </a:lnSpc>
              <a:spcAft>
                <a:spcPts val="1736"/>
              </a:spcAft>
              <a:tabLst/>
              <a:defRPr>
                <a:solidFill>
                  <a:srgbClr val="4B5159"/>
                </a:solidFill>
              </a:defRPr>
            </a:lvl2pPr>
            <a:lvl3pPr marL="881959" indent="-440980">
              <a:tabLst/>
              <a:defRPr sz="2480">
                <a:solidFill>
                  <a:srgbClr val="4B5159"/>
                </a:solidFill>
              </a:defRPr>
            </a:lvl3pPr>
            <a:lvl4pPr marL="1370186" indent="-440980">
              <a:tabLst/>
              <a:defRPr sz="2480">
                <a:solidFill>
                  <a:srgbClr val="4B5159"/>
                </a:solidFill>
              </a:defRPr>
            </a:lvl4pPr>
            <a:lvl5pPr marL="1811166" indent="-440980">
              <a:tabLst/>
              <a:defRPr sz="2480">
                <a:solidFill>
                  <a:srgbClr val="4B5159"/>
                </a:solidFill>
              </a:defRPr>
            </a:lvl5pPr>
          </a:lstStyle>
          <a:p>
            <a:r>
              <a:rPr lang="da-DK" sz="1240" dirty="0"/>
              <a:t>Forklaring</a:t>
            </a:r>
            <a:endParaRPr lang="en-US" sz="1240" dirty="0"/>
          </a:p>
        </p:txBody>
      </p:sp>
      <p:sp>
        <p:nvSpPr>
          <p:cNvPr id="9" name="Text Placeholder 2"/>
          <p:cNvSpPr>
            <a:spLocks noGrp="1"/>
          </p:cNvSpPr>
          <p:nvPr>
            <p:ph type="body" sz="quarter" idx="16" hasCustomPrompt="1"/>
          </p:nvPr>
        </p:nvSpPr>
        <p:spPr>
          <a:xfrm rot="5400000">
            <a:off x="-1302823" y="4567622"/>
            <a:ext cx="4908830" cy="549982"/>
          </a:xfrm>
        </p:spPr>
        <p:txBody>
          <a:bodyPr lIns="0" tIns="0" rIns="0" bIns="0" anchor="b">
            <a:normAutofit/>
          </a:bodyPr>
          <a:lstStyle>
            <a:lvl1pPr marL="0" indent="0">
              <a:lnSpc>
                <a:spcPct val="150000"/>
              </a:lnSpc>
              <a:buNone/>
              <a:defRPr sz="1240">
                <a:solidFill>
                  <a:srgbClr val="4B5159"/>
                </a:solidFill>
                <a:latin typeface="Arial" panose="020B0604020202020204" pitchFamily="34" charset="0"/>
                <a:cs typeface="Arial" panose="020B0604020202020204" pitchFamily="34" charset="0"/>
              </a:defRPr>
            </a:lvl1pPr>
            <a:lvl2pPr marL="440980" indent="-440980">
              <a:lnSpc>
                <a:spcPts val="3472"/>
              </a:lnSpc>
              <a:spcAft>
                <a:spcPts val="1736"/>
              </a:spcAft>
              <a:tabLst/>
              <a:defRPr>
                <a:solidFill>
                  <a:srgbClr val="4B5159"/>
                </a:solidFill>
              </a:defRPr>
            </a:lvl2pPr>
            <a:lvl3pPr marL="881959" indent="-440980">
              <a:tabLst/>
              <a:defRPr sz="2480">
                <a:solidFill>
                  <a:srgbClr val="4B5159"/>
                </a:solidFill>
              </a:defRPr>
            </a:lvl3pPr>
            <a:lvl4pPr marL="1370186" indent="-440980">
              <a:tabLst/>
              <a:defRPr sz="2480">
                <a:solidFill>
                  <a:srgbClr val="4B5159"/>
                </a:solidFill>
              </a:defRPr>
            </a:lvl4pPr>
            <a:lvl5pPr marL="1811166" indent="-440980">
              <a:tabLst/>
              <a:defRPr sz="2480">
                <a:solidFill>
                  <a:srgbClr val="4B5159"/>
                </a:solidFill>
              </a:defRPr>
            </a:lvl5pPr>
          </a:lstStyle>
          <a:p>
            <a:pPr lvl="0"/>
            <a:r>
              <a:rPr lang="da-DK" dirty="0"/>
              <a:t>Billedtekst</a:t>
            </a:r>
            <a:endParaRPr lang="en-US" dirty="0"/>
          </a:p>
        </p:txBody>
      </p:sp>
      <p:sp>
        <p:nvSpPr>
          <p:cNvPr id="17" name="Slide Number Placeholder 5">
            <a:extLst>
              <a:ext uri="{FF2B5EF4-FFF2-40B4-BE49-F238E27FC236}">
                <a16:creationId xmlns:a16="http://schemas.microsoft.com/office/drawing/2014/main" id="{D1C66768-35E6-964D-AA21-051C6361708D}"/>
              </a:ext>
            </a:extLst>
          </p:cNvPr>
          <p:cNvSpPr>
            <a:spLocks noGrp="1"/>
          </p:cNvSpPr>
          <p:nvPr>
            <p:ph type="sldNum" sz="quarter" idx="12"/>
          </p:nvPr>
        </p:nvSpPr>
        <p:spPr>
          <a:xfrm>
            <a:off x="876601" y="9998963"/>
            <a:ext cx="696299" cy="569240"/>
          </a:xfrm>
        </p:spPr>
        <p:txBody>
          <a:bodyPr lIns="0" rIns="0"/>
          <a:lstStyle>
            <a:lvl1pPr algn="l">
              <a:defRPr sz="1240">
                <a:solidFill>
                  <a:srgbClr val="4B5159"/>
                </a:solidFill>
                <a:latin typeface="Arial" panose="020B0604020202020204" pitchFamily="34" charset="0"/>
                <a:cs typeface="Arial" panose="020B0604020202020204" pitchFamily="34" charset="0"/>
              </a:defRPr>
            </a:lvl1pPr>
          </a:lstStyle>
          <a:p>
            <a:fld id="{F79368AF-1170-5D45-AB85-F739246C0D5C}" type="slidenum">
              <a:rPr lang="en-US" smtClean="0"/>
              <a:pPr/>
              <a:t>‹nr.›</a:t>
            </a:fld>
            <a:endParaRPr lang="en-US" dirty="0"/>
          </a:p>
        </p:txBody>
      </p:sp>
      <p:sp>
        <p:nvSpPr>
          <p:cNvPr id="19" name="Footer Placeholder 4">
            <a:extLst>
              <a:ext uri="{FF2B5EF4-FFF2-40B4-BE49-F238E27FC236}">
                <a16:creationId xmlns:a16="http://schemas.microsoft.com/office/drawing/2014/main" id="{40EDC40E-7FFC-374B-94A7-71E73C689307}"/>
              </a:ext>
            </a:extLst>
          </p:cNvPr>
          <p:cNvSpPr txBox="1">
            <a:spLocks/>
          </p:cNvSpPr>
          <p:nvPr userDrawn="1"/>
        </p:nvSpPr>
        <p:spPr>
          <a:xfrm>
            <a:off x="5817452" y="9998963"/>
            <a:ext cx="510278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240" dirty="0"/>
          </a:p>
        </p:txBody>
      </p:sp>
      <p:sp>
        <p:nvSpPr>
          <p:cNvPr id="21" name="Text Placeholder 8">
            <a:extLst>
              <a:ext uri="{FF2B5EF4-FFF2-40B4-BE49-F238E27FC236}">
                <a16:creationId xmlns:a16="http://schemas.microsoft.com/office/drawing/2014/main" id="{6ABDC160-B670-DF47-AAAD-B2CDDE3CD576}"/>
              </a:ext>
            </a:extLst>
          </p:cNvPr>
          <p:cNvSpPr>
            <a:spLocks noGrp="1"/>
          </p:cNvSpPr>
          <p:nvPr>
            <p:ph type="body" sz="quarter" idx="13" hasCustomPrompt="1"/>
          </p:nvPr>
        </p:nvSpPr>
        <p:spPr>
          <a:xfrm>
            <a:off x="892876" y="624793"/>
            <a:ext cx="1265289" cy="1016454"/>
          </a:xfrm>
        </p:spPr>
        <p:txBody>
          <a:bodyPr lIns="0" tIns="0" rIns="0" bIns="0">
            <a:noAutofit/>
          </a:bodyPr>
          <a:lstStyle>
            <a:lvl1pPr marL="0" indent="0">
              <a:buNone/>
              <a:defRPr sz="372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buNone/>
              <a:defRPr sz="3720">
                <a:solidFill>
                  <a:schemeClr val="tx2"/>
                </a:solidFill>
                <a:latin typeface="Arial" charset="0"/>
                <a:ea typeface="Arial" charset="0"/>
                <a:cs typeface="Arial" charset="0"/>
              </a:defRPr>
            </a:lvl2pPr>
            <a:lvl3pPr marL="1133947" indent="0">
              <a:buNone/>
              <a:defRPr sz="3720">
                <a:solidFill>
                  <a:schemeClr val="tx2"/>
                </a:solidFill>
                <a:latin typeface="Arial" charset="0"/>
                <a:ea typeface="Arial" charset="0"/>
                <a:cs typeface="Arial" charset="0"/>
              </a:defRPr>
            </a:lvl3pPr>
            <a:lvl4pPr marL="1700921" indent="0">
              <a:buNone/>
              <a:defRPr sz="3720">
                <a:solidFill>
                  <a:schemeClr val="tx2"/>
                </a:solidFill>
                <a:latin typeface="Arial" charset="0"/>
                <a:ea typeface="Arial" charset="0"/>
                <a:cs typeface="Arial" charset="0"/>
              </a:defRPr>
            </a:lvl4pPr>
            <a:lvl5pPr marL="2267895" indent="0">
              <a:buNone/>
              <a:defRPr sz="3720">
                <a:solidFill>
                  <a:schemeClr val="tx2"/>
                </a:solidFill>
                <a:latin typeface="Arial" charset="0"/>
                <a:ea typeface="Arial" charset="0"/>
                <a:cs typeface="Arial" charset="0"/>
              </a:defRPr>
            </a:lvl5pPr>
          </a:lstStyle>
          <a:p>
            <a:pPr lvl="0"/>
            <a:r>
              <a:rPr lang="da-DK" dirty="0"/>
              <a:t>1.0</a:t>
            </a:r>
            <a:endParaRPr lang="en-US" dirty="0"/>
          </a:p>
        </p:txBody>
      </p:sp>
      <p:sp>
        <p:nvSpPr>
          <p:cNvPr id="22" name="Text Placeholder 8">
            <a:extLst>
              <a:ext uri="{FF2B5EF4-FFF2-40B4-BE49-F238E27FC236}">
                <a16:creationId xmlns:a16="http://schemas.microsoft.com/office/drawing/2014/main" id="{65A21443-C670-4B44-B516-2B38149AE74D}"/>
              </a:ext>
            </a:extLst>
          </p:cNvPr>
          <p:cNvSpPr>
            <a:spLocks noGrp="1"/>
          </p:cNvSpPr>
          <p:nvPr>
            <p:ph type="body" sz="quarter" idx="17" hasCustomPrompt="1"/>
          </p:nvPr>
        </p:nvSpPr>
        <p:spPr>
          <a:xfrm>
            <a:off x="2402027" y="624783"/>
            <a:ext cx="7441220" cy="1016454"/>
          </a:xfrm>
        </p:spPr>
        <p:txBody>
          <a:bodyPr lIns="0" tIns="0" rIns="0" bIns="0">
            <a:noAutofit/>
          </a:bodyPr>
          <a:lstStyle>
            <a:lvl1pPr marL="0" indent="0">
              <a:buNone/>
              <a:defRPr sz="372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buNone/>
              <a:defRPr sz="3720">
                <a:solidFill>
                  <a:schemeClr val="tx2"/>
                </a:solidFill>
                <a:latin typeface="Arial" charset="0"/>
                <a:ea typeface="Arial" charset="0"/>
                <a:cs typeface="Arial" charset="0"/>
              </a:defRPr>
            </a:lvl2pPr>
            <a:lvl3pPr marL="1133947" indent="0">
              <a:buNone/>
              <a:defRPr sz="3720">
                <a:solidFill>
                  <a:schemeClr val="tx2"/>
                </a:solidFill>
                <a:latin typeface="Arial" charset="0"/>
                <a:ea typeface="Arial" charset="0"/>
                <a:cs typeface="Arial" charset="0"/>
              </a:defRPr>
            </a:lvl3pPr>
            <a:lvl4pPr marL="1700921" indent="0">
              <a:buNone/>
              <a:defRPr sz="3720">
                <a:solidFill>
                  <a:schemeClr val="tx2"/>
                </a:solidFill>
                <a:latin typeface="Arial" charset="0"/>
                <a:ea typeface="Arial" charset="0"/>
                <a:cs typeface="Arial" charset="0"/>
              </a:defRPr>
            </a:lvl4pPr>
            <a:lvl5pPr marL="2267895" indent="0">
              <a:buNone/>
              <a:defRPr sz="3720">
                <a:solidFill>
                  <a:schemeClr val="tx2"/>
                </a:solidFill>
                <a:latin typeface="Arial" charset="0"/>
                <a:ea typeface="Arial" charset="0"/>
                <a:cs typeface="Arial" charset="0"/>
              </a:defRPr>
            </a:lvl5pPr>
          </a:lstStyle>
          <a:p>
            <a:pPr lvl="0"/>
            <a:r>
              <a:rPr lang="da-DK" dirty="0"/>
              <a:t>Vision for bebyggelsesplan</a:t>
            </a:r>
            <a:endParaRPr lang="en-US" dirty="0"/>
          </a:p>
        </p:txBody>
      </p:sp>
      <p:pic>
        <p:nvPicPr>
          <p:cNvPr id="5" name="Billede 4">
            <a:extLst>
              <a:ext uri="{FF2B5EF4-FFF2-40B4-BE49-F238E27FC236}">
                <a16:creationId xmlns:a16="http://schemas.microsoft.com/office/drawing/2014/main" id="{FB059770-2A44-4AA2-A12E-E09CD9EC1785}"/>
              </a:ext>
            </a:extLst>
          </p:cNvPr>
          <p:cNvPicPr>
            <a:picLocks noChangeAspect="1"/>
          </p:cNvPicPr>
          <p:nvPr userDrawn="1"/>
        </p:nvPicPr>
        <p:blipFill>
          <a:blip r:embed="rId2"/>
          <a:stretch>
            <a:fillRect/>
          </a:stretch>
        </p:blipFill>
        <p:spPr>
          <a:xfrm>
            <a:off x="1862484" y="9795783"/>
            <a:ext cx="738784" cy="288000"/>
          </a:xfrm>
          <a:prstGeom prst="rect">
            <a:avLst/>
          </a:prstGeom>
        </p:spPr>
      </p:pic>
      <p:pic>
        <p:nvPicPr>
          <p:cNvPr id="7" name="Billede 6">
            <a:extLst>
              <a:ext uri="{FF2B5EF4-FFF2-40B4-BE49-F238E27FC236}">
                <a16:creationId xmlns:a16="http://schemas.microsoft.com/office/drawing/2014/main" id="{3186A7BB-EC99-404D-A97F-3247670FE3B3}"/>
              </a:ext>
            </a:extLst>
          </p:cNvPr>
          <p:cNvPicPr>
            <a:picLocks noChangeAspect="1"/>
          </p:cNvPicPr>
          <p:nvPr userDrawn="1"/>
        </p:nvPicPr>
        <p:blipFill>
          <a:blip r:embed="rId3"/>
          <a:stretch>
            <a:fillRect/>
          </a:stretch>
        </p:blipFill>
        <p:spPr>
          <a:xfrm>
            <a:off x="1862484" y="10210424"/>
            <a:ext cx="2676376" cy="146317"/>
          </a:xfrm>
          <a:prstGeom prst="rect">
            <a:avLst/>
          </a:prstGeom>
        </p:spPr>
      </p:pic>
    </p:spTree>
    <p:extLst>
      <p:ext uri="{BB962C8B-B14F-4D97-AF65-F5344CB8AC3E}">
        <p14:creationId xmlns:p14="http://schemas.microsoft.com/office/powerpoint/2010/main" val="208892922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5">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6602" y="1122501"/>
            <a:ext cx="8792468" cy="7967457"/>
          </a:xfrm>
        </p:spPr>
        <p:txBody>
          <a:bodyPr/>
          <a:lstStyle>
            <a:lvl1pPr marL="0" indent="0">
              <a:buNone/>
              <a:defRPr sz="2480">
                <a:solidFill>
                  <a:srgbClr val="4B5159"/>
                </a:solidFill>
                <a:latin typeface="Arial" panose="020B0604020202020204" pitchFamily="34" charset="0"/>
                <a:cs typeface="Arial" panose="020B0604020202020204" pitchFamily="34" charset="0"/>
              </a:defRPr>
            </a:lvl1pPr>
            <a:lvl2pPr marL="440980" indent="-440980">
              <a:tabLst/>
              <a:defRPr sz="2480"/>
            </a:lvl2pPr>
            <a:lvl3pPr marL="929207" indent="-283487">
              <a:tabLst/>
              <a:defRPr sz="2232"/>
            </a:lvl3pPr>
            <a:lvl4pPr marL="929207" indent="-283487">
              <a:tabLst/>
              <a:defRPr sz="1984"/>
            </a:lvl4pPr>
            <a:lvl5pPr marL="929207" indent="-283487">
              <a:tabLst/>
              <a:defRPr sz="1984"/>
            </a:lvl5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12" name="Footer Placeholder 4"/>
          <p:cNvSpPr txBox="1">
            <a:spLocks/>
          </p:cNvSpPr>
          <p:nvPr userDrawn="1"/>
        </p:nvSpPr>
        <p:spPr>
          <a:xfrm>
            <a:off x="9109246" y="9339201"/>
            <a:ext cx="510278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1240" dirty="0"/>
              <a:t>2. November 2017</a:t>
            </a:r>
            <a:endParaRPr lang="en-US" sz="1240" dirty="0"/>
          </a:p>
        </p:txBody>
      </p:sp>
      <p:sp>
        <p:nvSpPr>
          <p:cNvPr id="2" name="Rectangle 1"/>
          <p:cNvSpPr/>
          <p:nvPr userDrawn="1"/>
        </p:nvSpPr>
        <p:spPr>
          <a:xfrm>
            <a:off x="10498196" y="0"/>
            <a:ext cx="4621154" cy="10691813"/>
          </a:xfrm>
          <a:prstGeom prst="rect">
            <a:avLst/>
          </a:prstGeom>
          <a:solidFill>
            <a:srgbClr val="D9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25" dirty="0"/>
          </a:p>
        </p:txBody>
      </p:sp>
      <p:sp>
        <p:nvSpPr>
          <p:cNvPr id="15" name="Text Placeholder 2"/>
          <p:cNvSpPr>
            <a:spLocks noGrp="1"/>
          </p:cNvSpPr>
          <p:nvPr>
            <p:ph type="body" sz="quarter" idx="15" hasCustomPrompt="1"/>
          </p:nvPr>
        </p:nvSpPr>
        <p:spPr>
          <a:xfrm>
            <a:off x="10961529" y="1843436"/>
            <a:ext cx="3657907" cy="7246522"/>
          </a:xfrm>
        </p:spPr>
        <p:txBody>
          <a:bodyPr lIns="0" tIns="0" rIns="0" bIns="0">
            <a:normAutofit/>
          </a:bodyPr>
          <a:lstStyle>
            <a:lvl1pPr marL="283487" indent="-283487">
              <a:lnSpc>
                <a:spcPct val="100000"/>
              </a:lnSpc>
              <a:buFont typeface="+mj-lt"/>
              <a:buAutoNum type="arabicPeriod"/>
              <a:defRPr sz="1240" baseline="0">
                <a:solidFill>
                  <a:srgbClr val="4B5159"/>
                </a:solidFill>
                <a:latin typeface="Arial" panose="020B0604020202020204" pitchFamily="34" charset="0"/>
                <a:cs typeface="Arial" panose="020B0604020202020204" pitchFamily="34" charset="0"/>
              </a:defRPr>
            </a:lvl1pPr>
            <a:lvl2pPr marL="440980" indent="-440980">
              <a:lnSpc>
                <a:spcPts val="3472"/>
              </a:lnSpc>
              <a:spcAft>
                <a:spcPts val="1736"/>
              </a:spcAft>
              <a:tabLst/>
              <a:defRPr>
                <a:solidFill>
                  <a:srgbClr val="4B5159"/>
                </a:solidFill>
              </a:defRPr>
            </a:lvl2pPr>
            <a:lvl3pPr marL="881959" indent="-440980">
              <a:tabLst/>
              <a:defRPr sz="2480">
                <a:solidFill>
                  <a:srgbClr val="4B5159"/>
                </a:solidFill>
              </a:defRPr>
            </a:lvl3pPr>
            <a:lvl4pPr marL="1370186" indent="-440980">
              <a:tabLst/>
              <a:defRPr sz="2480">
                <a:solidFill>
                  <a:srgbClr val="4B5159"/>
                </a:solidFill>
              </a:defRPr>
            </a:lvl4pPr>
            <a:lvl5pPr marL="1811166" indent="-440980">
              <a:tabLst/>
              <a:defRPr sz="2480">
                <a:solidFill>
                  <a:srgbClr val="4B5159"/>
                </a:solidFill>
              </a:defRPr>
            </a:lvl5pPr>
          </a:lstStyle>
          <a:p>
            <a:r>
              <a:rPr lang="da-DK" sz="1240" dirty="0"/>
              <a:t>Forklaring</a:t>
            </a:r>
            <a:endParaRPr lang="en-US" sz="1240" dirty="0"/>
          </a:p>
        </p:txBody>
      </p:sp>
      <p:sp>
        <p:nvSpPr>
          <p:cNvPr id="5" name="TextBox 4"/>
          <p:cNvSpPr txBox="1"/>
          <p:nvPr userDrawn="1"/>
        </p:nvSpPr>
        <p:spPr>
          <a:xfrm>
            <a:off x="10961529" y="1122500"/>
            <a:ext cx="2755623" cy="267124"/>
          </a:xfrm>
          <a:prstGeom prst="rect">
            <a:avLst/>
          </a:prstGeom>
          <a:noFill/>
        </p:spPr>
        <p:txBody>
          <a:bodyPr wrap="square" lIns="0" tIns="0" rIns="0" bIns="0" rtlCol="0">
            <a:spAutoFit/>
          </a:bodyPr>
          <a:lstStyle/>
          <a:p>
            <a:r>
              <a:rPr lang="en-US" sz="1736" dirty="0" err="1">
                <a:solidFill>
                  <a:srgbClr val="4B5159"/>
                </a:solidFill>
                <a:latin typeface="Arial" panose="020B0604020202020204" pitchFamily="34" charset="0"/>
                <a:cs typeface="Arial" panose="020B0604020202020204" pitchFamily="34" charset="0"/>
              </a:rPr>
              <a:t>Forklaring</a:t>
            </a:r>
            <a:endParaRPr lang="en-US" sz="1736" dirty="0">
              <a:solidFill>
                <a:srgbClr val="4B5159"/>
              </a:solidFill>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490DB7DE-9C16-1F45-80F3-C5615D4764DF}"/>
              </a:ext>
            </a:extLst>
          </p:cNvPr>
          <p:cNvSpPr>
            <a:spLocks noGrp="1"/>
          </p:cNvSpPr>
          <p:nvPr>
            <p:ph type="sldNum" sz="quarter" idx="12"/>
          </p:nvPr>
        </p:nvSpPr>
        <p:spPr>
          <a:xfrm>
            <a:off x="876601" y="9339201"/>
            <a:ext cx="696299" cy="569240"/>
          </a:xfrm>
        </p:spPr>
        <p:txBody>
          <a:bodyPr lIns="0" rIns="0"/>
          <a:lstStyle>
            <a:lvl1pPr algn="l">
              <a:defRPr sz="1240">
                <a:solidFill>
                  <a:srgbClr val="4B5159"/>
                </a:solidFill>
              </a:defRPr>
            </a:lvl1pPr>
          </a:lstStyle>
          <a:p>
            <a:fld id="{F79368AF-1170-5D45-AB85-F739246C0D5C}" type="slidenum">
              <a:rPr lang="en-US" smtClean="0"/>
              <a:pPr/>
              <a:t>‹nr.›</a:t>
            </a:fld>
            <a:endParaRPr lang="en-US" dirty="0"/>
          </a:p>
        </p:txBody>
      </p:sp>
      <p:sp>
        <p:nvSpPr>
          <p:cNvPr id="17" name="Footer Placeholder 4">
            <a:extLst>
              <a:ext uri="{FF2B5EF4-FFF2-40B4-BE49-F238E27FC236}">
                <a16:creationId xmlns:a16="http://schemas.microsoft.com/office/drawing/2014/main" id="{CF42F1A7-64B2-3840-AD4D-B9561B61E893}"/>
              </a:ext>
            </a:extLst>
          </p:cNvPr>
          <p:cNvSpPr txBox="1">
            <a:spLocks/>
          </p:cNvSpPr>
          <p:nvPr userDrawn="1"/>
        </p:nvSpPr>
        <p:spPr>
          <a:xfrm>
            <a:off x="9109246" y="9339201"/>
            <a:ext cx="510278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1240" dirty="0"/>
              <a:t>Marts 2018</a:t>
            </a:r>
            <a:endParaRPr lang="en-US" sz="1240" dirty="0"/>
          </a:p>
        </p:txBody>
      </p:sp>
      <p:sp>
        <p:nvSpPr>
          <p:cNvPr id="18" name="Footer Placeholder 4">
            <a:extLst>
              <a:ext uri="{FF2B5EF4-FFF2-40B4-BE49-F238E27FC236}">
                <a16:creationId xmlns:a16="http://schemas.microsoft.com/office/drawing/2014/main" id="{ABEDCAFE-B8FC-C04B-B504-A36847BEDDF4}"/>
              </a:ext>
            </a:extLst>
          </p:cNvPr>
          <p:cNvSpPr txBox="1">
            <a:spLocks/>
          </p:cNvSpPr>
          <p:nvPr userDrawn="1"/>
        </p:nvSpPr>
        <p:spPr>
          <a:xfrm>
            <a:off x="5817452" y="9339201"/>
            <a:ext cx="5102781" cy="569240"/>
          </a:xfrm>
          <a:prstGeom prst="rect">
            <a:avLst/>
          </a:prstGeom>
        </p:spPr>
        <p:txBody>
          <a:bodyPr vert="horz" lIns="0" tIns="58037" rIns="0" bIns="56698" rtlCol="0" anchor="ctr"/>
          <a:lstStyle>
            <a:defPPr>
              <a:defRPr lang="en-US"/>
            </a:defPPr>
            <a:lvl1pPr marL="0" algn="l" defTabSz="914400" rtl="0" eaLnBrk="1" latinLnBrk="0" hangingPunct="1">
              <a:defRPr sz="1000" kern="1200">
                <a:solidFill>
                  <a:srgbClr val="4B5159"/>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240" dirty="0"/>
          </a:p>
        </p:txBody>
      </p:sp>
      <p:pic>
        <p:nvPicPr>
          <p:cNvPr id="19" name="Picture 18">
            <a:extLst>
              <a:ext uri="{FF2B5EF4-FFF2-40B4-BE49-F238E27FC236}">
                <a16:creationId xmlns:a16="http://schemas.microsoft.com/office/drawing/2014/main" id="{9FE4010E-AC17-7844-B9FE-F80262C9470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02026" y="9551821"/>
            <a:ext cx="2678400" cy="144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orside">
    <p:bg>
      <p:bgPr>
        <a:solidFill>
          <a:srgbClr val="D9DFD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7298" y="561249"/>
            <a:ext cx="5544616" cy="4268935"/>
          </a:xfrm>
          <a:prstGeom prst="rect">
            <a:avLst/>
          </a:prstGeom>
        </p:spPr>
      </p:pic>
      <p:pic>
        <p:nvPicPr>
          <p:cNvPr id="6" name="Picture 5"/>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a:off x="10864027" y="558986"/>
            <a:ext cx="3348000" cy="180000"/>
          </a:xfrm>
          <a:prstGeom prst="rect">
            <a:avLst/>
          </a:prstGeom>
        </p:spPr>
      </p:pic>
      <p:sp>
        <p:nvSpPr>
          <p:cNvPr id="9" name="Text Placeholder 1">
            <a:extLst>
              <a:ext uri="{FF2B5EF4-FFF2-40B4-BE49-F238E27FC236}">
                <a16:creationId xmlns:a16="http://schemas.microsoft.com/office/drawing/2014/main" id="{DB3B56B8-A7B6-184E-B3F3-BE609008F93D}"/>
              </a:ext>
            </a:extLst>
          </p:cNvPr>
          <p:cNvSpPr>
            <a:spLocks noGrp="1"/>
          </p:cNvSpPr>
          <p:nvPr>
            <p:ph type="body" sz="quarter" idx="14" hasCustomPrompt="1"/>
          </p:nvPr>
        </p:nvSpPr>
        <p:spPr>
          <a:xfrm>
            <a:off x="552753" y="9098545"/>
            <a:ext cx="6520484" cy="1185765"/>
          </a:xfrm>
        </p:spPr>
        <p:txBody>
          <a:bodyPr>
            <a:normAutofit/>
          </a:bodyPr>
          <a:lstStyle>
            <a:lvl1pPr marL="0" indent="0">
              <a:lnSpc>
                <a:spcPct val="150000"/>
              </a:lnSpc>
              <a:spcBef>
                <a:spcPts val="0"/>
              </a:spcBef>
              <a:buFont typeface="Arial" panose="020B0604020202020204" pitchFamily="34" charset="0"/>
              <a:buNone/>
              <a:defRPr sz="1200" b="0">
                <a:latin typeface="Arial" panose="020B0604020202020204" pitchFamily="34" charset="0"/>
                <a:cs typeface="Arial" panose="020B0604020202020204" pitchFamily="34" charset="0"/>
              </a:defRPr>
            </a:lvl1pPr>
          </a:lstStyle>
          <a:p>
            <a:pPr>
              <a:lnSpc>
                <a:spcPct val="150000"/>
              </a:lnSpc>
            </a:pPr>
            <a:r>
              <a:rPr lang="da-DK" dirty="0"/>
              <a:t>FRIIS ANDERSEN ARKITEKTER </a:t>
            </a:r>
            <a:br>
              <a:rPr lang="da-DK" dirty="0"/>
            </a:br>
            <a:r>
              <a:rPr lang="da-DK" dirty="0"/>
              <a:t>Frisegade 1, 4800 Nykøbing F. </a:t>
            </a:r>
            <a:br>
              <a:rPr lang="da-DK" dirty="0"/>
            </a:br>
            <a:r>
              <a:rPr lang="da-DK" dirty="0"/>
              <a:t>CVR 1385 3290 </a:t>
            </a:r>
            <a:endParaRPr lang="en-US" dirty="0"/>
          </a:p>
        </p:txBody>
      </p:sp>
    </p:spTree>
    <p:extLst>
      <p:ext uri="{BB962C8B-B14F-4D97-AF65-F5344CB8AC3E}">
        <p14:creationId xmlns:p14="http://schemas.microsoft.com/office/powerpoint/2010/main" val="177073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September 2022</a:t>
            </a:r>
            <a:endParaRPr lang="en-US" dirty="0"/>
          </a:p>
        </p:txBody>
      </p:sp>
      <p:sp>
        <p:nvSpPr>
          <p:cNvPr id="6" name="Slide Number Placeholder 5"/>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19134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September 2022</a:t>
            </a:r>
            <a:endParaRPr lang="en-US" dirty="0"/>
          </a:p>
        </p:txBody>
      </p:sp>
      <p:sp>
        <p:nvSpPr>
          <p:cNvPr id="6" name="Slide Number Placeholder 5"/>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33101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September 2022</a:t>
            </a:r>
            <a:endParaRPr lang="en-US" dirty="0"/>
          </a:p>
        </p:txBody>
      </p:sp>
      <p:sp>
        <p:nvSpPr>
          <p:cNvPr id="7" name="Slide Number Placeholder 6"/>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12149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September 2022</a:t>
            </a:r>
            <a:endParaRPr lang="en-US" dirty="0"/>
          </a:p>
        </p:txBody>
      </p:sp>
      <p:sp>
        <p:nvSpPr>
          <p:cNvPr id="9" name="Slide Number Placeholder 8"/>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0682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September 2022</a:t>
            </a:r>
            <a:endParaRPr lang="en-US" dirty="0"/>
          </a:p>
        </p:txBody>
      </p:sp>
      <p:sp>
        <p:nvSpPr>
          <p:cNvPr id="5" name="Slide Number Placeholder 4"/>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15036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September 2022</a:t>
            </a:r>
            <a:endParaRPr lang="en-US" dirty="0"/>
          </a:p>
        </p:txBody>
      </p:sp>
      <p:sp>
        <p:nvSpPr>
          <p:cNvPr id="4" name="Slide Number Placeholder 3"/>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46513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September 2022</a:t>
            </a:r>
            <a:endParaRPr lang="en-US" dirty="0"/>
          </a:p>
        </p:txBody>
      </p:sp>
      <p:sp>
        <p:nvSpPr>
          <p:cNvPr id="7" name="Slide Number Placeholder 6"/>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44131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dirty="0"/>
              <a:t>Click icon to add picture</a:t>
            </a:r>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September 2022</a:t>
            </a:r>
            <a:endParaRPr lang="en-US" dirty="0"/>
          </a:p>
        </p:txBody>
      </p:sp>
      <p:sp>
        <p:nvSpPr>
          <p:cNvPr id="7" name="Slide Number Placeholder 6"/>
          <p:cNvSpPr>
            <a:spLocks noGrp="1"/>
          </p:cNvSpPr>
          <p:nvPr>
            <p:ph type="sldNum" sz="quarter" idx="12"/>
          </p:nvPr>
        </p:nvSpPr>
        <p:spPr/>
        <p:txBody>
          <a:body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62350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r>
              <a:rPr lang="en-US"/>
              <a:t>September 2022</a:t>
            </a:r>
            <a:endParaRPr lang="en-US" dirty="0"/>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13050687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2" r:id="rId13"/>
    <p:sldLayoutId id="2147483703" r:id="rId14"/>
    <p:sldLayoutId id="2147483682" r:id="rId15"/>
    <p:sldLayoutId id="2147483708" r:id="rId16"/>
  </p:sldLayoutIdLst>
  <p:hf hdr="0" dt="0"/>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oleObject" Target="../embeddings/oleObject2.bin"/><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6.jp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FD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6643A-7A6A-CF45-9E2E-9AC807881A2F}"/>
              </a:ext>
            </a:extLst>
          </p:cNvPr>
          <p:cNvSpPr>
            <a:spLocks noGrp="1"/>
          </p:cNvSpPr>
          <p:nvPr>
            <p:ph type="title"/>
          </p:nvPr>
        </p:nvSpPr>
        <p:spPr>
          <a:xfrm>
            <a:off x="5318462" y="1671569"/>
            <a:ext cx="8516808" cy="1663105"/>
          </a:xfrm>
        </p:spPr>
        <p:txBody>
          <a:bodyPr/>
          <a:lstStyle/>
          <a:p>
            <a:pPr>
              <a:lnSpc>
                <a:spcPct val="100000"/>
              </a:lnSpc>
              <a:tabLst>
                <a:tab pos="1166813" algn="l"/>
              </a:tabLst>
            </a:pPr>
            <a:r>
              <a:rPr lang="da-DK" sz="2400" dirty="0"/>
              <a:t>Taastrup almennyttige Boligselskab afd. Grønnehaven v/DAB</a:t>
            </a:r>
            <a:br>
              <a:rPr lang="da-DK" sz="2400" dirty="0"/>
            </a:br>
            <a:r>
              <a:rPr lang="da-DK" sz="1400" dirty="0"/>
              <a:t>- Skolevej	12-, A, B, C, D &amp; E</a:t>
            </a:r>
            <a:br>
              <a:rPr lang="da-DK" sz="1400" dirty="0"/>
            </a:br>
            <a:r>
              <a:rPr lang="da-DK" sz="1400" dirty="0"/>
              <a:t>- Skolevej	</a:t>
            </a:r>
            <a:r>
              <a:rPr lang="pt-BR" sz="1400" dirty="0"/>
              <a:t>14-, A, B &amp; C</a:t>
            </a:r>
            <a:br>
              <a:rPr lang="da-DK" sz="1400" dirty="0"/>
            </a:br>
            <a:r>
              <a:rPr lang="da-DK" sz="1400" dirty="0"/>
              <a:t>- Skolevej	</a:t>
            </a:r>
            <a:r>
              <a:rPr lang="pt-BR" sz="1400" dirty="0"/>
              <a:t>16-, A, B, C, D &amp; E</a:t>
            </a:r>
            <a:br>
              <a:rPr lang="da-DK" sz="1400" dirty="0"/>
            </a:br>
            <a:br>
              <a:rPr lang="da-DK" sz="1400" dirty="0"/>
            </a:br>
            <a:r>
              <a:rPr lang="da-DK" sz="1400" dirty="0"/>
              <a:t>2630 Taastrup</a:t>
            </a:r>
            <a:br>
              <a:rPr lang="da-DK" sz="1400" dirty="0"/>
            </a:br>
            <a:br>
              <a:rPr lang="da-DK" sz="1400" dirty="0"/>
            </a:br>
            <a:br>
              <a:rPr lang="da-DK" sz="2000" dirty="0"/>
            </a:br>
            <a:r>
              <a:rPr lang="da-DK" sz="2000" dirty="0"/>
              <a:t>	</a:t>
            </a:r>
            <a:br>
              <a:rPr lang="da-DK" sz="3720" dirty="0"/>
            </a:br>
            <a:endParaRPr lang="da-DK" sz="3720" dirty="0"/>
          </a:p>
        </p:txBody>
      </p:sp>
      <p:sp>
        <p:nvSpPr>
          <p:cNvPr id="5" name="Text Placeholder 4">
            <a:extLst>
              <a:ext uri="{FF2B5EF4-FFF2-40B4-BE49-F238E27FC236}">
                <a16:creationId xmlns:a16="http://schemas.microsoft.com/office/drawing/2014/main" id="{7DADCE8E-EB4B-D941-92C7-77FCAF161F23}"/>
              </a:ext>
            </a:extLst>
          </p:cNvPr>
          <p:cNvSpPr>
            <a:spLocks noGrp="1"/>
          </p:cNvSpPr>
          <p:nvPr>
            <p:ph type="body" sz="quarter" idx="13"/>
          </p:nvPr>
        </p:nvSpPr>
        <p:spPr>
          <a:xfrm>
            <a:off x="5318462" y="3690910"/>
            <a:ext cx="8154060" cy="805266"/>
          </a:xfrm>
        </p:spPr>
        <p:txBody>
          <a:bodyPr/>
          <a:lstStyle/>
          <a:p>
            <a:r>
              <a:rPr lang="da-DK" sz="3800" b="1" dirty="0"/>
              <a:t>Temaavis – September 2022</a:t>
            </a:r>
          </a:p>
        </p:txBody>
      </p:sp>
      <p:pic>
        <p:nvPicPr>
          <p:cNvPr id="1026" name="Picture 2" descr="ه &#10;صمم كص &#10;ت اج ">
            <a:extLst>
              <a:ext uri="{FF2B5EF4-FFF2-40B4-BE49-F238E27FC236}">
                <a16:creationId xmlns:a16="http://schemas.microsoft.com/office/drawing/2014/main" id="{E60CE665-3845-F7A1-46DB-10FD27CA59D2}"/>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24963"/>
          <a:stretch/>
        </p:blipFill>
        <p:spPr bwMode="auto">
          <a:xfrm>
            <a:off x="5408940" y="4852412"/>
            <a:ext cx="7556283" cy="4252500"/>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FB58C62F-945E-A7ED-7D5B-BA98926F4C4D}"/>
              </a:ext>
            </a:extLst>
          </p:cNvPr>
          <p:cNvSpPr>
            <a:spLocks noGrp="1"/>
          </p:cNvSpPr>
          <p:nvPr>
            <p:ph type="ftr" sz="quarter" idx="15"/>
          </p:nvPr>
        </p:nvSpPr>
        <p:spPr/>
        <p:txBody>
          <a:bodyPr/>
          <a:lstStyle/>
          <a:p>
            <a:r>
              <a:rPr lang="en-US" dirty="0"/>
              <a:t>September 2022</a:t>
            </a:r>
          </a:p>
        </p:txBody>
      </p:sp>
    </p:spTree>
    <p:extLst>
      <p:ext uri="{BB962C8B-B14F-4D97-AF65-F5344CB8AC3E}">
        <p14:creationId xmlns:p14="http://schemas.microsoft.com/office/powerpoint/2010/main" val="2348492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330527" y="479990"/>
            <a:ext cx="3452969" cy="368150"/>
          </a:xfrm>
        </p:spPr>
        <p:txBody>
          <a:bodyPr>
            <a:noAutofit/>
          </a:bodyPr>
          <a:lstStyle/>
          <a:p>
            <a:pPr>
              <a:lnSpc>
                <a:spcPct val="100000"/>
              </a:lnSpc>
              <a:spcBef>
                <a:spcPts val="0"/>
              </a:spcBef>
            </a:pPr>
            <a:r>
              <a:rPr lang="da-DK" sz="1600" b="1" dirty="0">
                <a:ea typeface="Verdana" panose="020B0604030504040204" pitchFamily="34" charset="0"/>
              </a:rPr>
              <a:t>VISUALISERING AF BAD TYPE 1</a:t>
            </a:r>
          </a:p>
          <a:p>
            <a:pPr>
              <a:lnSpc>
                <a:spcPct val="100000"/>
              </a:lnSpc>
              <a:spcBef>
                <a:spcPts val="0"/>
              </a:spcBef>
            </a:pPr>
            <a:endParaRPr lang="da-DK" sz="1100" b="1" dirty="0">
              <a:ea typeface="Verdana" panose="020B0604030504040204" pitchFamily="34" charset="0"/>
            </a:endParaRPr>
          </a:p>
          <a:p>
            <a:pPr>
              <a:lnSpc>
                <a:spcPct val="100000"/>
              </a:lnSpc>
            </a:pPr>
            <a:r>
              <a:rPr lang="da-DK" sz="1800" dirty="0"/>
              <a:t>	</a:t>
            </a:r>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615553"/>
          </a:xfrm>
          <a:prstGeom prst="rect">
            <a:avLst/>
          </a:prstGeom>
          <a:noFill/>
        </p:spPr>
        <p:txBody>
          <a:bodyPr wrap="square" rtlCol="0">
            <a:spAutoFit/>
          </a:bodyPr>
          <a:lstStyle/>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400" dirty="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9" name="Tekstfelt 8">
            <a:extLst>
              <a:ext uri="{FF2B5EF4-FFF2-40B4-BE49-F238E27FC236}">
                <a16:creationId xmlns:a16="http://schemas.microsoft.com/office/drawing/2014/main" id="{28505A99-9EF2-464B-B673-CAAC39D09A48}"/>
              </a:ext>
            </a:extLst>
          </p:cNvPr>
          <p:cNvSpPr txBox="1"/>
          <p:nvPr/>
        </p:nvSpPr>
        <p:spPr>
          <a:xfrm>
            <a:off x="330527" y="1474933"/>
            <a:ext cx="3768687" cy="1231106"/>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Visualisering af badeværelse er udført på baggrund af </a:t>
            </a:r>
          </a:p>
          <a:p>
            <a:r>
              <a:rPr lang="da-DK" sz="1100" dirty="0">
                <a:latin typeface="Arial" panose="020B0604020202020204" pitchFamily="34" charset="0"/>
                <a:cs typeface="Arial" panose="020B0604020202020204" pitchFamily="34" charset="0"/>
              </a:rPr>
              <a:t>af badeværelse type 1.</a:t>
            </a:r>
          </a:p>
          <a:p>
            <a:r>
              <a:rPr lang="da-DK" sz="1100" dirty="0">
                <a:latin typeface="Arial" panose="020B0604020202020204" pitchFamily="34" charset="0"/>
                <a:cs typeface="Arial" panose="020B0604020202020204" pitchFamily="34" charset="0"/>
              </a:rPr>
              <a:t>Visualiseringen er vejledende. </a:t>
            </a:r>
          </a:p>
          <a:p>
            <a:endParaRPr lang="da-DK" sz="11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sp>
        <p:nvSpPr>
          <p:cNvPr id="5" name="Pladsholder til slidenummer 4">
            <a:extLst>
              <a:ext uri="{FF2B5EF4-FFF2-40B4-BE49-F238E27FC236}">
                <a16:creationId xmlns:a16="http://schemas.microsoft.com/office/drawing/2014/main" id="{67C704F6-2F02-A96C-3562-DE5EBCF7AB73}"/>
              </a:ext>
            </a:extLst>
          </p:cNvPr>
          <p:cNvSpPr>
            <a:spLocks noGrp="1"/>
          </p:cNvSpPr>
          <p:nvPr>
            <p:ph type="sldNum" sz="quarter" idx="12"/>
          </p:nvPr>
        </p:nvSpPr>
        <p:spPr/>
        <p:txBody>
          <a:bodyPr/>
          <a:lstStyle/>
          <a:p>
            <a:fld id="{F79368AF-1170-5D45-AB85-F739246C0D5C}" type="slidenum">
              <a:rPr lang="en-US" smtClean="0"/>
              <a:pPr/>
              <a:t>10</a:t>
            </a:fld>
            <a:endParaRPr lang="en-US" dirty="0"/>
          </a:p>
        </p:txBody>
      </p:sp>
      <p:pic>
        <p:nvPicPr>
          <p:cNvPr id="3" name="Billede 2" descr="Et billede, der indeholder badeværelse, indendørs, væg, hvid&#10;&#10;Automatisk genereret beskrivelse">
            <a:extLst>
              <a:ext uri="{FF2B5EF4-FFF2-40B4-BE49-F238E27FC236}">
                <a16:creationId xmlns:a16="http://schemas.microsoft.com/office/drawing/2014/main" id="{D8E76138-98E0-CC0E-F3F2-ABC8B14C2857}"/>
              </a:ext>
            </a:extLst>
          </p:cNvPr>
          <p:cNvPicPr>
            <a:picLocks noChangeAspect="1"/>
          </p:cNvPicPr>
          <p:nvPr/>
        </p:nvPicPr>
        <p:blipFill>
          <a:blip r:embed="rId2"/>
          <a:stretch>
            <a:fillRect/>
          </a:stretch>
        </p:blipFill>
        <p:spPr>
          <a:xfrm>
            <a:off x="4427537" y="0"/>
            <a:ext cx="10691813" cy="10691813"/>
          </a:xfrm>
          <a:prstGeom prst="rect">
            <a:avLst/>
          </a:prstGeom>
        </p:spPr>
      </p:pic>
    </p:spTree>
    <p:extLst>
      <p:ext uri="{BB962C8B-B14F-4D97-AF65-F5344CB8AC3E}">
        <p14:creationId xmlns:p14="http://schemas.microsoft.com/office/powerpoint/2010/main" val="259179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kstfelt 46">
            <a:extLst>
              <a:ext uri="{FF2B5EF4-FFF2-40B4-BE49-F238E27FC236}">
                <a16:creationId xmlns:a16="http://schemas.microsoft.com/office/drawing/2014/main" id="{F0EE8F8A-EA77-4A92-83BD-C107B6C73456}"/>
              </a:ext>
            </a:extLst>
          </p:cNvPr>
          <p:cNvSpPr txBox="1"/>
          <p:nvPr/>
        </p:nvSpPr>
        <p:spPr>
          <a:xfrm>
            <a:off x="11818359" y="9646330"/>
            <a:ext cx="242319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Foto – Type A – eksisterende forhold</a:t>
            </a:r>
          </a:p>
        </p:txBody>
      </p:sp>
      <p:graphicFrame>
        <p:nvGraphicFramePr>
          <p:cNvPr id="11" name="Objekt 10">
            <a:extLst>
              <a:ext uri="{FF2B5EF4-FFF2-40B4-BE49-F238E27FC236}">
                <a16:creationId xmlns:a16="http://schemas.microsoft.com/office/drawing/2014/main" id="{13D163DF-4B1C-264D-0878-54B531C31C50}"/>
              </a:ext>
            </a:extLst>
          </p:cNvPr>
          <p:cNvGraphicFramePr>
            <a:graphicFrameLocks noChangeAspect="1"/>
          </p:cNvGraphicFramePr>
          <p:nvPr/>
        </p:nvGraphicFramePr>
        <p:xfrm>
          <a:off x="2519363" y="1985963"/>
          <a:ext cx="10079037" cy="6718300"/>
        </p:xfrm>
        <a:graphic>
          <a:graphicData uri="http://schemas.openxmlformats.org/presentationml/2006/ole">
            <mc:AlternateContent xmlns:mc="http://schemas.openxmlformats.org/markup-compatibility/2006">
              <mc:Choice xmlns:v="urn:schemas-microsoft-com:vml" Requires="v">
                <p:oleObj name="PDF" r:id="rId2" imgW="0" imgH="0" progId="FoxitReader.Document">
                  <p:embed/>
                </p:oleObj>
              </mc:Choice>
              <mc:Fallback>
                <p:oleObj name="PDF" r:id="rId2" imgW="0" imgH="0" progId="FoxitReader.Document">
                  <p:embed/>
                  <p:pic>
                    <p:nvPicPr>
                      <p:cNvPr id="11" name="Objekt 10">
                        <a:extLst>
                          <a:ext uri="{FF2B5EF4-FFF2-40B4-BE49-F238E27FC236}">
                            <a16:creationId xmlns:a16="http://schemas.microsoft.com/office/drawing/2014/main" id="{13D163DF-4B1C-264D-0878-54B531C31C50}"/>
                          </a:ext>
                        </a:extLst>
                      </p:cNvPr>
                      <p:cNvPicPr/>
                      <p:nvPr/>
                    </p:nvPicPr>
                    <p:blipFill/>
                    <p:spPr>
                      <a:xfrm>
                        <a:off x="2519363" y="1985963"/>
                        <a:ext cx="10079037" cy="6718300"/>
                      </a:xfrm>
                      <a:prstGeom prst="rect">
                        <a:avLst/>
                      </a:prstGeom>
                    </p:spPr>
                  </p:pic>
                </p:oleObj>
              </mc:Fallback>
            </mc:AlternateContent>
          </a:graphicData>
        </a:graphic>
      </p:graphicFrame>
      <p:sp>
        <p:nvSpPr>
          <p:cNvPr id="16" name="Rektangel 15">
            <a:extLst>
              <a:ext uri="{FF2B5EF4-FFF2-40B4-BE49-F238E27FC236}">
                <a16:creationId xmlns:a16="http://schemas.microsoft.com/office/drawing/2014/main" id="{266CAD7E-EE60-3478-479D-6B93DBD79130}"/>
              </a:ext>
            </a:extLst>
          </p:cNvPr>
          <p:cNvSpPr/>
          <p:nvPr/>
        </p:nvSpPr>
        <p:spPr>
          <a:xfrm>
            <a:off x="7620000" y="8527774"/>
            <a:ext cx="7499350" cy="2164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36984D6D-6E6A-4C32-A1DB-7A099C6D3D6A}"/>
              </a:ext>
            </a:extLst>
          </p:cNvPr>
          <p:cNvSpPr txBox="1"/>
          <p:nvPr/>
        </p:nvSpPr>
        <p:spPr>
          <a:xfrm>
            <a:off x="7441457" y="1641403"/>
            <a:ext cx="4042719" cy="2923877"/>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renoveres med nye rengøringsvenlige overflader og sanitet. </a:t>
            </a:r>
          </a:p>
          <a:p>
            <a:r>
              <a:rPr lang="da-DK" sz="1100" dirty="0">
                <a:latin typeface="Arial" panose="020B0604020202020204" pitchFamily="34" charset="0"/>
                <a:cs typeface="Arial" panose="020B0604020202020204" pitchFamily="34" charset="0"/>
              </a:rPr>
              <a:t> </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indrettes nutidigt og funktionelt, med bruseområde.</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Det væghængte toilet ophænges på den eksisterende væg. Dette resultere at der inddrages en del af det tilstødende værelse til toilettes cisterne og andre installationer.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Afløb i bruseniche, udføres som hjørneafløb.</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 Visualisering af bad type 2 findes på de næste side.</a:t>
            </a:r>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B34EF6EE-4E2B-129D-614E-44E391937DA1}"/>
              </a:ext>
            </a:extLst>
          </p:cNvPr>
          <p:cNvPicPr>
            <a:picLocks noChangeAspect="1"/>
          </p:cNvPicPr>
          <p:nvPr/>
        </p:nvPicPr>
        <p:blipFill rotWithShape="1">
          <a:blip r:embed="rId3"/>
          <a:srcRect r="50828" b="2635"/>
          <a:stretch/>
        </p:blipFill>
        <p:spPr>
          <a:xfrm>
            <a:off x="0" y="282758"/>
            <a:ext cx="7434470" cy="10409055"/>
          </a:xfrm>
          <a:prstGeom prst="rect">
            <a:avLst/>
          </a:prstGeom>
        </p:spPr>
      </p:pic>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97744" y="17137"/>
            <a:ext cx="7727017" cy="716873"/>
          </a:xfrm>
        </p:spPr>
        <p:txBody>
          <a:bodyPr>
            <a:noAutofit/>
          </a:bodyPr>
          <a:lstStyle/>
          <a:p>
            <a:pPr>
              <a:lnSpc>
                <a:spcPct val="100000"/>
              </a:lnSpc>
              <a:spcBef>
                <a:spcPts val="0"/>
              </a:spcBef>
            </a:pPr>
            <a:r>
              <a:rPr lang="da-DK" sz="1600" b="1" dirty="0">
                <a:ea typeface="Verdana" panose="020B0604030504040204" pitchFamily="34" charset="0"/>
              </a:rPr>
              <a:t>RENOVERING AF BADEVÆRELSE – BAD TYPE 2 – BLOK 14, GAVLBOLIGER</a:t>
            </a:r>
          </a:p>
          <a:p>
            <a:pPr>
              <a:lnSpc>
                <a:spcPct val="100000"/>
              </a:lnSpc>
              <a:spcBef>
                <a:spcPts val="0"/>
              </a:spcBef>
            </a:pPr>
            <a:r>
              <a:rPr lang="da-DK" sz="1100" dirty="0">
                <a:ea typeface="Verdana" panose="020B0604030504040204" pitchFamily="34" charset="0"/>
              </a:rPr>
              <a:t>RUMTEGNING – BESKRIVELSE – FOTOS AF EKSISTERENDE FORHOLD</a:t>
            </a:r>
          </a:p>
          <a:p>
            <a:pPr>
              <a:lnSpc>
                <a:spcPct val="100000"/>
              </a:lnSpc>
            </a:pPr>
            <a:endParaRPr lang="da-DK" sz="1800" dirty="0"/>
          </a:p>
          <a:p>
            <a:pPr>
              <a:lnSpc>
                <a:spcPct val="150000"/>
              </a:lnSpc>
            </a:pPr>
            <a:endParaRPr lang="da-DK" sz="2000" dirty="0"/>
          </a:p>
        </p:txBody>
      </p:sp>
      <p:pic>
        <p:nvPicPr>
          <p:cNvPr id="5" name="Billede 4">
            <a:extLst>
              <a:ext uri="{FF2B5EF4-FFF2-40B4-BE49-F238E27FC236}">
                <a16:creationId xmlns:a16="http://schemas.microsoft.com/office/drawing/2014/main" id="{3034D4FF-545B-CCA7-CBB8-258F5427275E}"/>
              </a:ext>
            </a:extLst>
          </p:cNvPr>
          <p:cNvPicPr>
            <a:picLocks noChangeAspect="1"/>
          </p:cNvPicPr>
          <p:nvPr/>
        </p:nvPicPr>
        <p:blipFill rotWithShape="1">
          <a:blip r:embed="rId3"/>
          <a:srcRect l="62670" t="10594" r="2771" b="45029"/>
          <a:stretch/>
        </p:blipFill>
        <p:spPr>
          <a:xfrm>
            <a:off x="7366643" y="5248242"/>
            <a:ext cx="5225049" cy="4744278"/>
          </a:xfrm>
          <a:prstGeom prst="rect">
            <a:avLst/>
          </a:prstGeom>
        </p:spPr>
      </p:pic>
      <p:pic>
        <p:nvPicPr>
          <p:cNvPr id="7" name="Billede 6">
            <a:extLst>
              <a:ext uri="{FF2B5EF4-FFF2-40B4-BE49-F238E27FC236}">
                <a16:creationId xmlns:a16="http://schemas.microsoft.com/office/drawing/2014/main" id="{7A2D6339-BF34-9880-BB08-175E0AD331F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05387" y="80483"/>
            <a:ext cx="2165491" cy="3850225"/>
          </a:xfrm>
          <a:prstGeom prst="rect">
            <a:avLst/>
          </a:prstGeom>
        </p:spPr>
      </p:pic>
      <p:pic>
        <p:nvPicPr>
          <p:cNvPr id="10" name="Billede 9">
            <a:extLst>
              <a:ext uri="{FF2B5EF4-FFF2-40B4-BE49-F238E27FC236}">
                <a16:creationId xmlns:a16="http://schemas.microsoft.com/office/drawing/2014/main" id="{256BF8BF-6A38-27C2-0413-A07615B2B6A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6130"/>
          <a:stretch/>
        </p:blipFill>
        <p:spPr>
          <a:xfrm>
            <a:off x="12598401" y="7767162"/>
            <a:ext cx="2165491" cy="2844168"/>
          </a:xfrm>
          <a:prstGeom prst="rect">
            <a:avLst/>
          </a:prstGeom>
        </p:spPr>
      </p:pic>
      <p:pic>
        <p:nvPicPr>
          <p:cNvPr id="13" name="Billede 12">
            <a:extLst>
              <a:ext uri="{FF2B5EF4-FFF2-40B4-BE49-F238E27FC236}">
                <a16:creationId xmlns:a16="http://schemas.microsoft.com/office/drawing/2014/main" id="{8C0E64BB-56ED-BAB3-170E-9AD3C93561D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7970"/>
          <a:stretch/>
        </p:blipFill>
        <p:spPr>
          <a:xfrm>
            <a:off x="12605387" y="4077489"/>
            <a:ext cx="2165214" cy="3542892"/>
          </a:xfrm>
          <a:prstGeom prst="rect">
            <a:avLst/>
          </a:prstGeom>
        </p:spPr>
      </p:pic>
      <p:sp>
        <p:nvSpPr>
          <p:cNvPr id="8" name="Pladsholder til slidenummer 7">
            <a:extLst>
              <a:ext uri="{FF2B5EF4-FFF2-40B4-BE49-F238E27FC236}">
                <a16:creationId xmlns:a16="http://schemas.microsoft.com/office/drawing/2014/main" id="{C1A058CF-27C6-47AA-BF6B-30266A4C6FDC}"/>
              </a:ext>
            </a:extLst>
          </p:cNvPr>
          <p:cNvSpPr>
            <a:spLocks noGrp="1"/>
          </p:cNvSpPr>
          <p:nvPr>
            <p:ph type="sldNum" sz="quarter" idx="12"/>
          </p:nvPr>
        </p:nvSpPr>
        <p:spPr>
          <a:xfrm>
            <a:off x="260374" y="10042090"/>
            <a:ext cx="696299" cy="569240"/>
          </a:xfrm>
        </p:spPr>
        <p:txBody>
          <a:bodyPr/>
          <a:lstStyle/>
          <a:p>
            <a:fld id="{F79368AF-1170-5D45-AB85-F739246C0D5C}" type="slidenum">
              <a:rPr lang="en-US" smtClean="0"/>
              <a:pPr/>
              <a:t>11</a:t>
            </a:fld>
            <a:endParaRPr lang="en-US" dirty="0"/>
          </a:p>
        </p:txBody>
      </p:sp>
    </p:spTree>
    <p:extLst>
      <p:ext uri="{BB962C8B-B14F-4D97-AF65-F5344CB8AC3E}">
        <p14:creationId xmlns:p14="http://schemas.microsoft.com/office/powerpoint/2010/main" val="2217194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330527" y="479989"/>
            <a:ext cx="7229148" cy="496195"/>
          </a:xfrm>
        </p:spPr>
        <p:txBody>
          <a:bodyPr>
            <a:noAutofit/>
          </a:bodyPr>
          <a:lstStyle/>
          <a:p>
            <a:pPr>
              <a:lnSpc>
                <a:spcPct val="100000"/>
              </a:lnSpc>
              <a:spcBef>
                <a:spcPts val="0"/>
              </a:spcBef>
            </a:pPr>
            <a:r>
              <a:rPr lang="da-DK" sz="1600" b="1" dirty="0">
                <a:ea typeface="Verdana" panose="020B0604030504040204" pitchFamily="34" charset="0"/>
              </a:rPr>
              <a:t>VISUALISERING AF BAD TYPE 2</a:t>
            </a:r>
          </a:p>
          <a:p>
            <a:pPr>
              <a:lnSpc>
                <a:spcPct val="100000"/>
              </a:lnSpc>
            </a:pPr>
            <a:r>
              <a:rPr lang="da-DK" sz="1800" dirty="0"/>
              <a:t>	</a:t>
            </a:r>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615553"/>
          </a:xfrm>
          <a:prstGeom prst="rect">
            <a:avLst/>
          </a:prstGeom>
          <a:noFill/>
        </p:spPr>
        <p:txBody>
          <a:bodyPr wrap="square" rtlCol="0">
            <a:spAutoFit/>
          </a:bodyPr>
          <a:lstStyle/>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400" dirty="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9" name="Tekstfelt 8">
            <a:extLst>
              <a:ext uri="{FF2B5EF4-FFF2-40B4-BE49-F238E27FC236}">
                <a16:creationId xmlns:a16="http://schemas.microsoft.com/office/drawing/2014/main" id="{28505A99-9EF2-464B-B673-CAAC39D09A48}"/>
              </a:ext>
            </a:extLst>
          </p:cNvPr>
          <p:cNvSpPr txBox="1"/>
          <p:nvPr/>
        </p:nvSpPr>
        <p:spPr>
          <a:xfrm>
            <a:off x="330527" y="1474933"/>
            <a:ext cx="3768687" cy="1231106"/>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Visualisering af badeværelse er udført på baggrund af </a:t>
            </a:r>
          </a:p>
          <a:p>
            <a:r>
              <a:rPr lang="da-DK" sz="1100" dirty="0">
                <a:latin typeface="Arial" panose="020B0604020202020204" pitchFamily="34" charset="0"/>
                <a:cs typeface="Arial" panose="020B0604020202020204" pitchFamily="34" charset="0"/>
              </a:rPr>
              <a:t>af badeværelse type 2.</a:t>
            </a:r>
          </a:p>
          <a:p>
            <a:r>
              <a:rPr lang="da-DK" sz="1100" dirty="0">
                <a:latin typeface="Arial" panose="020B0604020202020204" pitchFamily="34" charset="0"/>
                <a:cs typeface="Arial" panose="020B0604020202020204" pitchFamily="34" charset="0"/>
              </a:rPr>
              <a:t>Visualiseringen er vejledende. </a:t>
            </a:r>
          </a:p>
          <a:p>
            <a:endParaRPr lang="da-DK" sz="11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sp>
        <p:nvSpPr>
          <p:cNvPr id="5" name="Pladsholder til slidenummer 4">
            <a:extLst>
              <a:ext uri="{FF2B5EF4-FFF2-40B4-BE49-F238E27FC236}">
                <a16:creationId xmlns:a16="http://schemas.microsoft.com/office/drawing/2014/main" id="{67C704F6-2F02-A96C-3562-DE5EBCF7AB73}"/>
              </a:ext>
            </a:extLst>
          </p:cNvPr>
          <p:cNvSpPr>
            <a:spLocks noGrp="1"/>
          </p:cNvSpPr>
          <p:nvPr>
            <p:ph type="sldNum" sz="quarter" idx="12"/>
          </p:nvPr>
        </p:nvSpPr>
        <p:spPr/>
        <p:txBody>
          <a:bodyPr/>
          <a:lstStyle/>
          <a:p>
            <a:fld id="{F79368AF-1170-5D45-AB85-F739246C0D5C}" type="slidenum">
              <a:rPr lang="en-US" smtClean="0"/>
              <a:pPr/>
              <a:t>12</a:t>
            </a:fld>
            <a:endParaRPr lang="en-US" dirty="0"/>
          </a:p>
        </p:txBody>
      </p:sp>
      <p:pic>
        <p:nvPicPr>
          <p:cNvPr id="4" name="Billede 3" descr="Et billede, der indeholder væg, indendørs, badeværelse, hvid&#10;&#10;Automatisk genereret beskrivelse">
            <a:extLst>
              <a:ext uri="{FF2B5EF4-FFF2-40B4-BE49-F238E27FC236}">
                <a16:creationId xmlns:a16="http://schemas.microsoft.com/office/drawing/2014/main" id="{2B903420-07AC-1966-6096-365F1990F5FC}"/>
              </a:ext>
            </a:extLst>
          </p:cNvPr>
          <p:cNvPicPr>
            <a:picLocks noChangeAspect="1"/>
          </p:cNvPicPr>
          <p:nvPr/>
        </p:nvPicPr>
        <p:blipFill>
          <a:blip r:embed="rId2"/>
          <a:stretch>
            <a:fillRect/>
          </a:stretch>
        </p:blipFill>
        <p:spPr>
          <a:xfrm>
            <a:off x="4427537" y="-1"/>
            <a:ext cx="10691813" cy="10691813"/>
          </a:xfrm>
          <a:prstGeom prst="rect">
            <a:avLst/>
          </a:prstGeom>
        </p:spPr>
      </p:pic>
    </p:spTree>
    <p:extLst>
      <p:ext uri="{BB962C8B-B14F-4D97-AF65-F5344CB8AC3E}">
        <p14:creationId xmlns:p14="http://schemas.microsoft.com/office/powerpoint/2010/main" val="1107499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8D9FF92-A162-0420-9583-0CFE4CBA85B2}"/>
              </a:ext>
            </a:extLst>
          </p:cNvPr>
          <p:cNvPicPr>
            <a:picLocks noChangeAspect="1"/>
          </p:cNvPicPr>
          <p:nvPr/>
        </p:nvPicPr>
        <p:blipFill rotWithShape="1">
          <a:blip r:embed="rId2"/>
          <a:srcRect l="2660" t="3776" r="24884" b="1333"/>
          <a:stretch/>
        </p:blipFill>
        <p:spPr>
          <a:xfrm>
            <a:off x="0" y="404191"/>
            <a:ext cx="10954878" cy="10144539"/>
          </a:xfrm>
          <a:prstGeom prst="rect">
            <a:avLst/>
          </a:prstGeom>
        </p:spPr>
      </p:pic>
      <p:sp>
        <p:nvSpPr>
          <p:cNvPr id="47" name="Tekstfelt 46">
            <a:extLst>
              <a:ext uri="{FF2B5EF4-FFF2-40B4-BE49-F238E27FC236}">
                <a16:creationId xmlns:a16="http://schemas.microsoft.com/office/drawing/2014/main" id="{F0EE8F8A-EA77-4A92-83BD-C107B6C73456}"/>
              </a:ext>
            </a:extLst>
          </p:cNvPr>
          <p:cNvSpPr txBox="1"/>
          <p:nvPr/>
        </p:nvSpPr>
        <p:spPr>
          <a:xfrm>
            <a:off x="11818359" y="9646330"/>
            <a:ext cx="242319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Foto – Type A – eksisterende forhold</a:t>
            </a:r>
          </a:p>
        </p:txBody>
      </p:sp>
      <p:graphicFrame>
        <p:nvGraphicFramePr>
          <p:cNvPr id="11" name="Objekt 10">
            <a:extLst>
              <a:ext uri="{FF2B5EF4-FFF2-40B4-BE49-F238E27FC236}">
                <a16:creationId xmlns:a16="http://schemas.microsoft.com/office/drawing/2014/main" id="{13D163DF-4B1C-264D-0878-54B531C31C50}"/>
              </a:ext>
            </a:extLst>
          </p:cNvPr>
          <p:cNvGraphicFramePr>
            <a:graphicFrameLocks noChangeAspect="1"/>
          </p:cNvGraphicFramePr>
          <p:nvPr/>
        </p:nvGraphicFramePr>
        <p:xfrm>
          <a:off x="2519363" y="1985963"/>
          <a:ext cx="10079037" cy="6718300"/>
        </p:xfrm>
        <a:graphic>
          <a:graphicData uri="http://schemas.openxmlformats.org/presentationml/2006/ole">
            <mc:AlternateContent xmlns:mc="http://schemas.openxmlformats.org/markup-compatibility/2006">
              <mc:Choice xmlns:v="urn:schemas-microsoft-com:vml" Requires="v">
                <p:oleObj name="PDF" r:id="rId3" imgW="0" imgH="0" progId="FoxitReader.Document">
                  <p:embed/>
                </p:oleObj>
              </mc:Choice>
              <mc:Fallback>
                <p:oleObj name="PDF" r:id="rId3" imgW="0" imgH="0" progId="FoxitReader.Document">
                  <p:embed/>
                  <p:pic>
                    <p:nvPicPr>
                      <p:cNvPr id="11" name="Objekt 10">
                        <a:extLst>
                          <a:ext uri="{FF2B5EF4-FFF2-40B4-BE49-F238E27FC236}">
                            <a16:creationId xmlns:a16="http://schemas.microsoft.com/office/drawing/2014/main" id="{13D163DF-4B1C-264D-0878-54B531C31C50}"/>
                          </a:ext>
                        </a:extLst>
                      </p:cNvPr>
                      <p:cNvPicPr/>
                      <p:nvPr/>
                    </p:nvPicPr>
                    <p:blipFill/>
                    <p:spPr>
                      <a:xfrm>
                        <a:off x="2519363" y="1985963"/>
                        <a:ext cx="10079037" cy="6718300"/>
                      </a:xfrm>
                      <a:prstGeom prst="rect">
                        <a:avLst/>
                      </a:prstGeom>
                    </p:spPr>
                  </p:pic>
                </p:oleObj>
              </mc:Fallback>
            </mc:AlternateContent>
          </a:graphicData>
        </a:graphic>
      </p:graphicFrame>
      <p:sp>
        <p:nvSpPr>
          <p:cNvPr id="16" name="Rektangel 15">
            <a:extLst>
              <a:ext uri="{FF2B5EF4-FFF2-40B4-BE49-F238E27FC236}">
                <a16:creationId xmlns:a16="http://schemas.microsoft.com/office/drawing/2014/main" id="{266CAD7E-EE60-3478-479D-6B93DBD79130}"/>
              </a:ext>
            </a:extLst>
          </p:cNvPr>
          <p:cNvSpPr/>
          <p:nvPr/>
        </p:nvSpPr>
        <p:spPr>
          <a:xfrm>
            <a:off x="7620000" y="8753061"/>
            <a:ext cx="7499350" cy="1938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slidenummer 7">
            <a:extLst>
              <a:ext uri="{FF2B5EF4-FFF2-40B4-BE49-F238E27FC236}">
                <a16:creationId xmlns:a16="http://schemas.microsoft.com/office/drawing/2014/main" id="{C1A058CF-27C6-47AA-BF6B-30266A4C6FDC}"/>
              </a:ext>
            </a:extLst>
          </p:cNvPr>
          <p:cNvSpPr>
            <a:spLocks noGrp="1"/>
          </p:cNvSpPr>
          <p:nvPr>
            <p:ph type="sldNum" sz="quarter" idx="12"/>
          </p:nvPr>
        </p:nvSpPr>
        <p:spPr>
          <a:xfrm>
            <a:off x="260374" y="10042090"/>
            <a:ext cx="696299" cy="569240"/>
          </a:xfrm>
        </p:spPr>
        <p:txBody>
          <a:bodyPr/>
          <a:lstStyle/>
          <a:p>
            <a:fld id="{F79368AF-1170-5D45-AB85-F739246C0D5C}" type="slidenum">
              <a:rPr lang="en-US" smtClean="0"/>
              <a:pPr/>
              <a:t>13</a:t>
            </a:fld>
            <a:endParaRPr lang="en-US" dirty="0"/>
          </a:p>
        </p:txBody>
      </p:sp>
      <p:sp>
        <p:nvSpPr>
          <p:cNvPr id="6" name="Rektangel 5">
            <a:extLst>
              <a:ext uri="{FF2B5EF4-FFF2-40B4-BE49-F238E27FC236}">
                <a16:creationId xmlns:a16="http://schemas.microsoft.com/office/drawing/2014/main" id="{9DC3D1FD-5438-8D56-0331-956F399E202F}"/>
              </a:ext>
            </a:extLst>
          </p:cNvPr>
          <p:cNvSpPr/>
          <p:nvPr/>
        </p:nvSpPr>
        <p:spPr>
          <a:xfrm>
            <a:off x="9137374" y="929176"/>
            <a:ext cx="2842591" cy="528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36984D6D-6E6A-4C32-A1DB-7A099C6D3D6A}"/>
              </a:ext>
            </a:extLst>
          </p:cNvPr>
          <p:cNvSpPr txBox="1"/>
          <p:nvPr/>
        </p:nvSpPr>
        <p:spPr>
          <a:xfrm>
            <a:off x="9958605" y="7326745"/>
            <a:ext cx="4042719" cy="3600986"/>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De eksisterende køkkener i blok 12 på stueplan nedrives og inddrages til tilgængeligheds badeværelser. </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etableres med nye rengøringsvenlige overflader og sanitet. </a:t>
            </a:r>
          </a:p>
          <a:p>
            <a:r>
              <a:rPr lang="da-DK" sz="1100" dirty="0">
                <a:latin typeface="Arial" panose="020B0604020202020204" pitchFamily="34" charset="0"/>
                <a:cs typeface="Arial" panose="020B0604020202020204" pitchFamily="34" charset="0"/>
              </a:rPr>
              <a:t> </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indrettes nutidigt og funktionelt med en delvis afgrænset brusezone og plads til vaskemaskine og kondenstørre.</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Det væghængte toilet ophænges på en installationsvæg. Installationsvæggen afsluttes med en </a:t>
            </a:r>
            <a:r>
              <a:rPr lang="da-DK" sz="1100" dirty="0" err="1">
                <a:latin typeface="Arial" panose="020B0604020202020204" pitchFamily="34" charset="0"/>
                <a:cs typeface="Arial" panose="020B0604020202020204" pitchFamily="34" charset="0"/>
              </a:rPr>
              <a:t>vinduesplade</a:t>
            </a:r>
            <a:r>
              <a:rPr lang="da-DK" sz="1100" dirty="0">
                <a:latin typeface="Arial" panose="020B0604020202020204" pitchFamily="34" charset="0"/>
                <a:cs typeface="Arial" panose="020B0604020202020204" pitchFamily="34" charset="0"/>
              </a:rPr>
              <a:t>/</a:t>
            </a:r>
            <a:r>
              <a:rPr lang="da-DK" sz="1100" dirty="0" err="1">
                <a:latin typeface="Arial" panose="020B0604020202020204" pitchFamily="34" charset="0"/>
                <a:cs typeface="Arial" panose="020B0604020202020204" pitchFamily="34" charset="0"/>
              </a:rPr>
              <a:t>topplade</a:t>
            </a:r>
            <a:r>
              <a:rPr lang="da-DK" sz="1100" dirty="0">
                <a:latin typeface="Arial" panose="020B0604020202020204" pitchFamily="34" charset="0"/>
                <a:cs typeface="Arial" panose="020B0604020202020204" pitchFamily="34" charset="0"/>
              </a:rPr>
              <a:t>, som giver god plade til frasætning.</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Afløb i bruseniche, udføres som hjørneafløb.</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 Visualisering af bad type 3 findes på de næste side.</a:t>
            </a:r>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97744" y="17137"/>
            <a:ext cx="9556465" cy="716873"/>
          </a:xfrm>
        </p:spPr>
        <p:txBody>
          <a:bodyPr>
            <a:noAutofit/>
          </a:bodyPr>
          <a:lstStyle/>
          <a:p>
            <a:pPr>
              <a:lnSpc>
                <a:spcPct val="100000"/>
              </a:lnSpc>
              <a:spcBef>
                <a:spcPts val="0"/>
              </a:spcBef>
            </a:pPr>
            <a:r>
              <a:rPr lang="da-DK" sz="1600" b="1" dirty="0">
                <a:ea typeface="Verdana" panose="020B0604030504040204" pitchFamily="34" charset="0"/>
              </a:rPr>
              <a:t>RENOVERING AF BADEVÆRELSE – BAD TYPE 3 – BLOK 12, TILGÆNGELIGHEDSBOLIGER  </a:t>
            </a:r>
          </a:p>
          <a:p>
            <a:pPr>
              <a:lnSpc>
                <a:spcPct val="100000"/>
              </a:lnSpc>
              <a:spcBef>
                <a:spcPts val="0"/>
              </a:spcBef>
            </a:pPr>
            <a:r>
              <a:rPr lang="da-DK" sz="1100" dirty="0">
                <a:ea typeface="Verdana" panose="020B0604030504040204" pitchFamily="34" charset="0"/>
              </a:rPr>
              <a:t>RUMTEGNING – BESKRIVELSE – FOTO AF EKSISTERENDE FORHOLD</a:t>
            </a:r>
          </a:p>
          <a:p>
            <a:pPr>
              <a:lnSpc>
                <a:spcPct val="100000"/>
              </a:lnSpc>
            </a:pPr>
            <a:endParaRPr lang="da-DK" sz="1800" dirty="0"/>
          </a:p>
          <a:p>
            <a:pPr>
              <a:lnSpc>
                <a:spcPct val="150000"/>
              </a:lnSpc>
            </a:pPr>
            <a:endParaRPr lang="da-DK" sz="2000" dirty="0"/>
          </a:p>
        </p:txBody>
      </p:sp>
      <p:pic>
        <p:nvPicPr>
          <p:cNvPr id="12" name="Billede 11">
            <a:extLst>
              <a:ext uri="{FF2B5EF4-FFF2-40B4-BE49-F238E27FC236}">
                <a16:creationId xmlns:a16="http://schemas.microsoft.com/office/drawing/2014/main" id="{74D89C3B-A159-0F12-A39C-00CACA91B723}"/>
              </a:ext>
            </a:extLst>
          </p:cNvPr>
          <p:cNvPicPr>
            <a:picLocks noChangeAspect="1"/>
          </p:cNvPicPr>
          <p:nvPr/>
        </p:nvPicPr>
        <p:blipFill rotWithShape="1">
          <a:blip r:embed="rId2"/>
          <a:srcRect l="62715" t="10481" r="3452" b="41412"/>
          <a:stretch/>
        </p:blipFill>
        <p:spPr>
          <a:xfrm>
            <a:off x="10004046" y="0"/>
            <a:ext cx="5115340" cy="5143004"/>
          </a:xfrm>
          <a:prstGeom prst="rect">
            <a:avLst/>
          </a:prstGeom>
        </p:spPr>
      </p:pic>
      <p:pic>
        <p:nvPicPr>
          <p:cNvPr id="19" name="Billede 18">
            <a:extLst>
              <a:ext uri="{FF2B5EF4-FFF2-40B4-BE49-F238E27FC236}">
                <a16:creationId xmlns:a16="http://schemas.microsoft.com/office/drawing/2014/main" id="{71B29E9C-EECD-5BCB-453F-1F1733B957F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090525" y="5304158"/>
            <a:ext cx="3426461" cy="1927152"/>
          </a:xfrm>
          <a:prstGeom prst="rect">
            <a:avLst/>
          </a:prstGeom>
        </p:spPr>
      </p:pic>
    </p:spTree>
    <p:extLst>
      <p:ext uri="{BB962C8B-B14F-4D97-AF65-F5344CB8AC3E}">
        <p14:creationId xmlns:p14="http://schemas.microsoft.com/office/powerpoint/2010/main" val="230701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330527" y="479989"/>
            <a:ext cx="7229148" cy="496195"/>
          </a:xfrm>
        </p:spPr>
        <p:txBody>
          <a:bodyPr>
            <a:noAutofit/>
          </a:bodyPr>
          <a:lstStyle/>
          <a:p>
            <a:pPr>
              <a:lnSpc>
                <a:spcPct val="100000"/>
              </a:lnSpc>
              <a:spcBef>
                <a:spcPts val="0"/>
              </a:spcBef>
            </a:pPr>
            <a:r>
              <a:rPr lang="da-DK" sz="1600" b="1" dirty="0">
                <a:ea typeface="Verdana" panose="020B0604030504040204" pitchFamily="34" charset="0"/>
              </a:rPr>
              <a:t>VISUALISERING AF BAD TYPE 3</a:t>
            </a:r>
          </a:p>
          <a:p>
            <a:pPr>
              <a:lnSpc>
                <a:spcPct val="100000"/>
              </a:lnSpc>
            </a:pPr>
            <a:r>
              <a:rPr lang="da-DK" sz="1800" dirty="0"/>
              <a:t>	</a:t>
            </a:r>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615553"/>
          </a:xfrm>
          <a:prstGeom prst="rect">
            <a:avLst/>
          </a:prstGeom>
          <a:noFill/>
        </p:spPr>
        <p:txBody>
          <a:bodyPr wrap="square" rtlCol="0">
            <a:spAutoFit/>
          </a:bodyPr>
          <a:lstStyle/>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400" dirty="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9" name="Tekstfelt 8">
            <a:extLst>
              <a:ext uri="{FF2B5EF4-FFF2-40B4-BE49-F238E27FC236}">
                <a16:creationId xmlns:a16="http://schemas.microsoft.com/office/drawing/2014/main" id="{28505A99-9EF2-464B-B673-CAAC39D09A48}"/>
              </a:ext>
            </a:extLst>
          </p:cNvPr>
          <p:cNvSpPr txBox="1"/>
          <p:nvPr/>
        </p:nvSpPr>
        <p:spPr>
          <a:xfrm>
            <a:off x="330527" y="1474933"/>
            <a:ext cx="3768687" cy="1231106"/>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Visualisering af badeværelse er udført på baggrund af </a:t>
            </a:r>
          </a:p>
          <a:p>
            <a:r>
              <a:rPr lang="da-DK" sz="1100" dirty="0">
                <a:latin typeface="Arial" panose="020B0604020202020204" pitchFamily="34" charset="0"/>
                <a:cs typeface="Arial" panose="020B0604020202020204" pitchFamily="34" charset="0"/>
              </a:rPr>
              <a:t>af badeværelse type 3.</a:t>
            </a:r>
          </a:p>
          <a:p>
            <a:r>
              <a:rPr lang="da-DK" sz="1100" dirty="0">
                <a:latin typeface="Arial" panose="020B0604020202020204" pitchFamily="34" charset="0"/>
                <a:cs typeface="Arial" panose="020B0604020202020204" pitchFamily="34" charset="0"/>
              </a:rPr>
              <a:t>Visualiseringen er vejledende. </a:t>
            </a:r>
          </a:p>
          <a:p>
            <a:endParaRPr lang="da-DK" sz="11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sp>
        <p:nvSpPr>
          <p:cNvPr id="5" name="Pladsholder til slidenummer 4">
            <a:extLst>
              <a:ext uri="{FF2B5EF4-FFF2-40B4-BE49-F238E27FC236}">
                <a16:creationId xmlns:a16="http://schemas.microsoft.com/office/drawing/2014/main" id="{67C704F6-2F02-A96C-3562-DE5EBCF7AB73}"/>
              </a:ext>
            </a:extLst>
          </p:cNvPr>
          <p:cNvSpPr>
            <a:spLocks noGrp="1"/>
          </p:cNvSpPr>
          <p:nvPr>
            <p:ph type="sldNum" sz="quarter" idx="12"/>
          </p:nvPr>
        </p:nvSpPr>
        <p:spPr/>
        <p:txBody>
          <a:bodyPr/>
          <a:lstStyle/>
          <a:p>
            <a:fld id="{F79368AF-1170-5D45-AB85-F739246C0D5C}" type="slidenum">
              <a:rPr lang="en-US" smtClean="0"/>
              <a:pPr/>
              <a:t>14</a:t>
            </a:fld>
            <a:endParaRPr lang="en-US" dirty="0"/>
          </a:p>
        </p:txBody>
      </p:sp>
      <p:pic>
        <p:nvPicPr>
          <p:cNvPr id="3" name="Billede 2" descr="Et billede, der indeholder indendørs, vindue, væg, apparat&#10;&#10;Automatisk genereret beskrivelse">
            <a:extLst>
              <a:ext uri="{FF2B5EF4-FFF2-40B4-BE49-F238E27FC236}">
                <a16:creationId xmlns:a16="http://schemas.microsoft.com/office/drawing/2014/main" id="{47F2111B-464C-9D13-1D63-23027AA0B972}"/>
              </a:ext>
            </a:extLst>
          </p:cNvPr>
          <p:cNvPicPr>
            <a:picLocks noChangeAspect="1"/>
          </p:cNvPicPr>
          <p:nvPr/>
        </p:nvPicPr>
        <p:blipFill>
          <a:blip r:embed="rId2"/>
          <a:stretch>
            <a:fillRect/>
          </a:stretch>
        </p:blipFill>
        <p:spPr>
          <a:xfrm>
            <a:off x="4427537" y="0"/>
            <a:ext cx="10691813" cy="10691813"/>
          </a:xfrm>
          <a:prstGeom prst="rect">
            <a:avLst/>
          </a:prstGeom>
        </p:spPr>
      </p:pic>
    </p:spTree>
    <p:extLst>
      <p:ext uri="{BB962C8B-B14F-4D97-AF65-F5344CB8AC3E}">
        <p14:creationId xmlns:p14="http://schemas.microsoft.com/office/powerpoint/2010/main" val="317247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kstfelt 46">
            <a:extLst>
              <a:ext uri="{FF2B5EF4-FFF2-40B4-BE49-F238E27FC236}">
                <a16:creationId xmlns:a16="http://schemas.microsoft.com/office/drawing/2014/main" id="{F0EE8F8A-EA77-4A92-83BD-C107B6C73456}"/>
              </a:ext>
            </a:extLst>
          </p:cNvPr>
          <p:cNvSpPr txBox="1"/>
          <p:nvPr/>
        </p:nvSpPr>
        <p:spPr>
          <a:xfrm>
            <a:off x="11818359" y="9646330"/>
            <a:ext cx="242319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Foto – Type A – eksisterende forhold</a:t>
            </a:r>
          </a:p>
        </p:txBody>
      </p:sp>
      <p:graphicFrame>
        <p:nvGraphicFramePr>
          <p:cNvPr id="11" name="Objekt 10">
            <a:extLst>
              <a:ext uri="{FF2B5EF4-FFF2-40B4-BE49-F238E27FC236}">
                <a16:creationId xmlns:a16="http://schemas.microsoft.com/office/drawing/2014/main" id="{13D163DF-4B1C-264D-0878-54B531C31C50}"/>
              </a:ext>
            </a:extLst>
          </p:cNvPr>
          <p:cNvGraphicFramePr>
            <a:graphicFrameLocks noChangeAspect="1"/>
          </p:cNvGraphicFramePr>
          <p:nvPr/>
        </p:nvGraphicFramePr>
        <p:xfrm>
          <a:off x="2519363" y="1985963"/>
          <a:ext cx="10079037" cy="6718300"/>
        </p:xfrm>
        <a:graphic>
          <a:graphicData uri="http://schemas.openxmlformats.org/presentationml/2006/ole">
            <mc:AlternateContent xmlns:mc="http://schemas.openxmlformats.org/markup-compatibility/2006">
              <mc:Choice xmlns:v="urn:schemas-microsoft-com:vml" Requires="v">
                <p:oleObj name="PDF" r:id="rId3" imgW="0" imgH="0" progId="FoxitReader.Document">
                  <p:embed/>
                </p:oleObj>
              </mc:Choice>
              <mc:Fallback>
                <p:oleObj name="PDF" r:id="rId3" imgW="0" imgH="0" progId="FoxitReader.Document">
                  <p:embed/>
                  <p:pic>
                    <p:nvPicPr>
                      <p:cNvPr id="11" name="Objekt 10">
                        <a:extLst>
                          <a:ext uri="{FF2B5EF4-FFF2-40B4-BE49-F238E27FC236}">
                            <a16:creationId xmlns:a16="http://schemas.microsoft.com/office/drawing/2014/main" id="{13D163DF-4B1C-264D-0878-54B531C31C50}"/>
                          </a:ext>
                        </a:extLst>
                      </p:cNvPr>
                      <p:cNvPicPr/>
                      <p:nvPr/>
                    </p:nvPicPr>
                    <p:blipFill/>
                    <p:spPr>
                      <a:xfrm>
                        <a:off x="2519363" y="1985963"/>
                        <a:ext cx="10079037" cy="6718300"/>
                      </a:xfrm>
                      <a:prstGeom prst="rect">
                        <a:avLst/>
                      </a:prstGeom>
                    </p:spPr>
                  </p:pic>
                </p:oleObj>
              </mc:Fallback>
            </mc:AlternateContent>
          </a:graphicData>
        </a:graphic>
      </p:graphicFrame>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97744" y="17137"/>
            <a:ext cx="9556465" cy="716873"/>
          </a:xfrm>
        </p:spPr>
        <p:txBody>
          <a:bodyPr>
            <a:noAutofit/>
          </a:bodyPr>
          <a:lstStyle/>
          <a:p>
            <a:pPr>
              <a:lnSpc>
                <a:spcPct val="100000"/>
              </a:lnSpc>
              <a:spcBef>
                <a:spcPts val="0"/>
              </a:spcBef>
            </a:pPr>
            <a:r>
              <a:rPr lang="da-DK" sz="1600" b="1" dirty="0">
                <a:ea typeface="Verdana" panose="020B0604030504040204" pitchFamily="34" charset="0"/>
              </a:rPr>
              <a:t>RENOVERING AF KØKKEN – BLOK 12, TILGÆNGELIGHEDSBOLIGER  </a:t>
            </a:r>
          </a:p>
          <a:p>
            <a:pPr>
              <a:lnSpc>
                <a:spcPct val="100000"/>
              </a:lnSpc>
              <a:spcBef>
                <a:spcPts val="0"/>
              </a:spcBef>
            </a:pPr>
            <a:r>
              <a:rPr lang="da-DK" sz="1100" dirty="0">
                <a:ea typeface="Verdana" panose="020B0604030504040204" pitchFamily="34" charset="0"/>
              </a:rPr>
              <a:t>RUMTEGNING – BESKRIVELSE – FOTO AF EKSISTERENDE FORHOLD</a:t>
            </a:r>
          </a:p>
          <a:p>
            <a:pPr>
              <a:lnSpc>
                <a:spcPct val="100000"/>
              </a:lnSpc>
            </a:pPr>
            <a:endParaRPr lang="da-DK" sz="1800" dirty="0"/>
          </a:p>
          <a:p>
            <a:pPr>
              <a:lnSpc>
                <a:spcPct val="150000"/>
              </a:lnSpc>
            </a:pPr>
            <a:endParaRPr lang="da-DK" sz="2000" dirty="0"/>
          </a:p>
        </p:txBody>
      </p:sp>
      <p:pic>
        <p:nvPicPr>
          <p:cNvPr id="3" name="Billede 2">
            <a:extLst>
              <a:ext uri="{FF2B5EF4-FFF2-40B4-BE49-F238E27FC236}">
                <a16:creationId xmlns:a16="http://schemas.microsoft.com/office/drawing/2014/main" id="{8AFC17F1-BB08-ADE2-6102-507A28419446}"/>
              </a:ext>
            </a:extLst>
          </p:cNvPr>
          <p:cNvPicPr>
            <a:picLocks noChangeAspect="1"/>
          </p:cNvPicPr>
          <p:nvPr/>
        </p:nvPicPr>
        <p:blipFill rotWithShape="1">
          <a:blip r:embed="rId4"/>
          <a:srcRect l="2411" t="7318" r="36848"/>
          <a:stretch/>
        </p:blipFill>
        <p:spPr>
          <a:xfrm>
            <a:off x="0" y="511300"/>
            <a:ext cx="8389179" cy="9051196"/>
          </a:xfrm>
          <a:prstGeom prst="rect">
            <a:avLst/>
          </a:prstGeom>
        </p:spPr>
      </p:pic>
      <p:sp>
        <p:nvSpPr>
          <p:cNvPr id="8" name="Pladsholder til slidenummer 7">
            <a:extLst>
              <a:ext uri="{FF2B5EF4-FFF2-40B4-BE49-F238E27FC236}">
                <a16:creationId xmlns:a16="http://schemas.microsoft.com/office/drawing/2014/main" id="{C1A058CF-27C6-47AA-BF6B-30266A4C6FDC}"/>
              </a:ext>
            </a:extLst>
          </p:cNvPr>
          <p:cNvSpPr>
            <a:spLocks noGrp="1"/>
          </p:cNvSpPr>
          <p:nvPr>
            <p:ph type="sldNum" sz="quarter" idx="12"/>
          </p:nvPr>
        </p:nvSpPr>
        <p:spPr>
          <a:xfrm>
            <a:off x="260374" y="10042090"/>
            <a:ext cx="696299" cy="569240"/>
          </a:xfrm>
        </p:spPr>
        <p:txBody>
          <a:bodyPr/>
          <a:lstStyle/>
          <a:p>
            <a:fld id="{F79368AF-1170-5D45-AB85-F739246C0D5C}" type="slidenum">
              <a:rPr lang="en-US" smtClean="0"/>
              <a:pPr/>
              <a:t>15</a:t>
            </a:fld>
            <a:endParaRPr lang="en-US" dirty="0"/>
          </a:p>
        </p:txBody>
      </p:sp>
      <p:sp>
        <p:nvSpPr>
          <p:cNvPr id="16" name="Rektangel 15">
            <a:extLst>
              <a:ext uri="{FF2B5EF4-FFF2-40B4-BE49-F238E27FC236}">
                <a16:creationId xmlns:a16="http://schemas.microsoft.com/office/drawing/2014/main" id="{266CAD7E-EE60-3478-479D-6B93DBD79130}"/>
              </a:ext>
            </a:extLst>
          </p:cNvPr>
          <p:cNvSpPr/>
          <p:nvPr/>
        </p:nvSpPr>
        <p:spPr>
          <a:xfrm>
            <a:off x="6804837" y="7775945"/>
            <a:ext cx="8314513" cy="287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36984D6D-6E6A-4C32-A1DB-7A099C6D3D6A}"/>
              </a:ext>
            </a:extLst>
          </p:cNvPr>
          <p:cNvSpPr txBox="1"/>
          <p:nvPr/>
        </p:nvSpPr>
        <p:spPr>
          <a:xfrm flipH="1">
            <a:off x="9964969" y="7722726"/>
            <a:ext cx="4042719" cy="2092881"/>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i blok 12 på stueplan nedrives og væggene mellem badeværelserne og de tilstødende værelser nedrives. Så de eksisterende badeværelser og tilstødende værelser inddrages til køkkener.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Køkkenet indrettes nutidigt og funktionelt, der vil etableres plads til beboernes eget køle/fryseskab. </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Der er ikke visualiseringer af køkkenet.</a:t>
            </a:r>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FAC116B4-9C06-B7E6-D705-861B9C5EB40F}"/>
              </a:ext>
            </a:extLst>
          </p:cNvPr>
          <p:cNvPicPr>
            <a:picLocks noChangeAspect="1"/>
          </p:cNvPicPr>
          <p:nvPr/>
        </p:nvPicPr>
        <p:blipFill rotWithShape="1">
          <a:blip r:embed="rId4"/>
          <a:srcRect l="63108" t="15180" r="5294" b="40257"/>
          <a:stretch/>
        </p:blipFill>
        <p:spPr>
          <a:xfrm>
            <a:off x="9964969" y="17137"/>
            <a:ext cx="4777410" cy="4764157"/>
          </a:xfrm>
          <a:prstGeom prst="rect">
            <a:avLst/>
          </a:prstGeom>
        </p:spPr>
      </p:pic>
      <p:pic>
        <p:nvPicPr>
          <p:cNvPr id="10" name="Billede 9">
            <a:extLst>
              <a:ext uri="{FF2B5EF4-FFF2-40B4-BE49-F238E27FC236}">
                <a16:creationId xmlns:a16="http://schemas.microsoft.com/office/drawing/2014/main" id="{844E29FF-C608-1AC4-BCA4-EDB2D10962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096613" y="4844247"/>
            <a:ext cx="2012704" cy="2683604"/>
          </a:xfrm>
          <a:prstGeom prst="rect">
            <a:avLst/>
          </a:prstGeom>
        </p:spPr>
      </p:pic>
      <p:pic>
        <p:nvPicPr>
          <p:cNvPr id="14" name="Billede 13">
            <a:extLst>
              <a:ext uri="{FF2B5EF4-FFF2-40B4-BE49-F238E27FC236}">
                <a16:creationId xmlns:a16="http://schemas.microsoft.com/office/drawing/2014/main" id="{EA4BB363-02F6-61A6-EC9F-436FD84A987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355829" y="4833631"/>
            <a:ext cx="2020665" cy="2694220"/>
          </a:xfrm>
          <a:prstGeom prst="rect">
            <a:avLst/>
          </a:prstGeom>
        </p:spPr>
      </p:pic>
      <p:pic>
        <p:nvPicPr>
          <p:cNvPr id="2050" name="Picture 2">
            <a:extLst>
              <a:ext uri="{FF2B5EF4-FFF2-40B4-BE49-F238E27FC236}">
                <a16:creationId xmlns:a16="http://schemas.microsoft.com/office/drawing/2014/main" id="{DE6AFEBC-9AE4-907B-D789-7CF501FCA53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16518"/>
          <a:stretch/>
        </p:blipFill>
        <p:spPr bwMode="auto">
          <a:xfrm flipH="1">
            <a:off x="6386421" y="7936618"/>
            <a:ext cx="3203991" cy="22655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DAD11B4C-881D-08D1-83F5-D75FC8C162EB}"/>
              </a:ext>
            </a:extLst>
          </p:cNvPr>
          <p:cNvSpPr txBox="1"/>
          <p:nvPr/>
        </p:nvSpPr>
        <p:spPr>
          <a:xfrm>
            <a:off x="6311615" y="10197199"/>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Reference fra Svane Køkkenet.</a:t>
            </a:r>
          </a:p>
        </p:txBody>
      </p:sp>
    </p:spTree>
    <p:extLst>
      <p:ext uri="{BB962C8B-B14F-4D97-AF65-F5344CB8AC3E}">
        <p14:creationId xmlns:p14="http://schemas.microsoft.com/office/powerpoint/2010/main" val="1172579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7988855" cy="450595"/>
          </a:xfrm>
        </p:spPr>
        <p:txBody>
          <a:bodyPr>
            <a:noAutofit/>
          </a:bodyPr>
          <a:lstStyle/>
          <a:p>
            <a:pPr>
              <a:lnSpc>
                <a:spcPct val="100000"/>
              </a:lnSpc>
              <a:spcBef>
                <a:spcPts val="0"/>
              </a:spcBef>
            </a:pPr>
            <a:r>
              <a:rPr lang="da-DK" sz="1600" b="1" dirty="0">
                <a:ea typeface="Verdana" panose="020B0604030504040204" pitchFamily="34" charset="0"/>
              </a:rPr>
              <a:t>VENTILATION</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a:p>
            <a:pPr>
              <a:lnSpc>
                <a:spcPct val="150000"/>
              </a:lnSpc>
            </a:pPr>
            <a:endParaRPr lang="da-DK" sz="2000" dirty="0"/>
          </a:p>
        </p:txBody>
      </p:sp>
      <p:sp>
        <p:nvSpPr>
          <p:cNvPr id="46" name="Tekstfelt 45">
            <a:extLst>
              <a:ext uri="{FF2B5EF4-FFF2-40B4-BE49-F238E27FC236}">
                <a16:creationId xmlns:a16="http://schemas.microsoft.com/office/drawing/2014/main" id="{1027EC79-EDE8-43E5-AAF5-F36720515B5A}"/>
              </a:ext>
            </a:extLst>
          </p:cNvPr>
          <p:cNvSpPr txBox="1"/>
          <p:nvPr/>
        </p:nvSpPr>
        <p:spPr>
          <a:xfrm>
            <a:off x="11812307" y="393811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3048049" y="10211824"/>
            <a:ext cx="313004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2" name="Tekstfelt 1">
            <a:extLst>
              <a:ext uri="{FF2B5EF4-FFF2-40B4-BE49-F238E27FC236}">
                <a16:creationId xmlns:a16="http://schemas.microsoft.com/office/drawing/2014/main" id="{38F5B212-5624-4AAA-8109-70F23928A163}"/>
              </a:ext>
            </a:extLst>
          </p:cNvPr>
          <p:cNvSpPr txBox="1"/>
          <p:nvPr/>
        </p:nvSpPr>
        <p:spPr>
          <a:xfrm>
            <a:off x="10485557" y="6932159"/>
            <a:ext cx="4247514" cy="2292935"/>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607786" y="4741959"/>
            <a:ext cx="4125284"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Her indsættes resume!!!!!</a:t>
            </a:r>
          </a:p>
          <a:p>
            <a:pPr>
              <a:lnSpc>
                <a:spcPct val="100000"/>
              </a:lnSpc>
              <a:spcBef>
                <a:spcPts val="0"/>
              </a:spcBef>
            </a:pPr>
            <a:r>
              <a:rPr lang="da-DK" sz="1100" dirty="0">
                <a:solidFill>
                  <a:schemeClr val="tx1"/>
                </a:solidFill>
                <a:ea typeface="+mn-ea"/>
              </a:rPr>
              <a:t> </a:t>
            </a:r>
          </a:p>
          <a:p>
            <a:pPr>
              <a:lnSpc>
                <a:spcPct val="100000"/>
              </a:lnSpc>
              <a:spcBef>
                <a:spcPts val="0"/>
              </a:spcBef>
            </a:pPr>
            <a:endParaRPr lang="da-DK" sz="1100" i="1" dirty="0">
              <a:solidFill>
                <a:schemeClr val="tx1"/>
              </a:solidFill>
              <a:ea typeface="+mn-ea"/>
            </a:endParaRPr>
          </a:p>
        </p:txBody>
      </p:sp>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16</a:t>
            </a:fld>
            <a:endParaRPr lang="en-US" dirty="0"/>
          </a:p>
        </p:txBody>
      </p:sp>
      <p:sp>
        <p:nvSpPr>
          <p:cNvPr id="15" name="Tekstfelt 14">
            <a:extLst>
              <a:ext uri="{FF2B5EF4-FFF2-40B4-BE49-F238E27FC236}">
                <a16:creationId xmlns:a16="http://schemas.microsoft.com/office/drawing/2014/main" id="{C984A81E-34C6-EEF0-8A0F-B485285EFDA5}"/>
              </a:ext>
            </a:extLst>
          </p:cNvPr>
          <p:cNvSpPr txBox="1"/>
          <p:nvPr/>
        </p:nvSpPr>
        <p:spPr>
          <a:xfrm>
            <a:off x="5122316" y="5510188"/>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8" name="Tekstfelt 17">
            <a:extLst>
              <a:ext uri="{FF2B5EF4-FFF2-40B4-BE49-F238E27FC236}">
                <a16:creationId xmlns:a16="http://schemas.microsoft.com/office/drawing/2014/main" id="{FC336F34-CDF6-D2FB-2DEB-47BF291CF1E0}"/>
              </a:ext>
            </a:extLst>
          </p:cNvPr>
          <p:cNvSpPr txBox="1"/>
          <p:nvPr/>
        </p:nvSpPr>
        <p:spPr>
          <a:xfrm>
            <a:off x="789212" y="5502683"/>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9" name="Tekstfelt 18">
            <a:extLst>
              <a:ext uri="{FF2B5EF4-FFF2-40B4-BE49-F238E27FC236}">
                <a16:creationId xmlns:a16="http://schemas.microsoft.com/office/drawing/2014/main" id="{8F384120-2238-0F3D-2B97-A6C316E47F2C}"/>
              </a:ext>
            </a:extLst>
          </p:cNvPr>
          <p:cNvSpPr txBox="1"/>
          <p:nvPr/>
        </p:nvSpPr>
        <p:spPr>
          <a:xfrm>
            <a:off x="9743372" y="3950733"/>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Tree>
    <p:extLst>
      <p:ext uri="{BB962C8B-B14F-4D97-AF65-F5344CB8AC3E}">
        <p14:creationId xmlns:p14="http://schemas.microsoft.com/office/powerpoint/2010/main" val="366839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7988855" cy="450595"/>
          </a:xfrm>
        </p:spPr>
        <p:txBody>
          <a:bodyPr>
            <a:noAutofit/>
          </a:bodyPr>
          <a:lstStyle/>
          <a:p>
            <a:pPr>
              <a:lnSpc>
                <a:spcPct val="100000"/>
              </a:lnSpc>
              <a:spcBef>
                <a:spcPts val="0"/>
              </a:spcBef>
            </a:pPr>
            <a:r>
              <a:rPr lang="da-DK" sz="1600" b="1" dirty="0">
                <a:ea typeface="Verdana" panose="020B0604030504040204" pitchFamily="34" charset="0"/>
              </a:rPr>
              <a:t>KLOAK &amp; AFLØBSINSTALLATIONER</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a:p>
            <a:pPr>
              <a:lnSpc>
                <a:spcPct val="150000"/>
              </a:lnSpc>
            </a:pPr>
            <a:endParaRPr lang="da-DK" sz="2000" dirty="0"/>
          </a:p>
        </p:txBody>
      </p:sp>
      <p:sp>
        <p:nvSpPr>
          <p:cNvPr id="46" name="Tekstfelt 45">
            <a:extLst>
              <a:ext uri="{FF2B5EF4-FFF2-40B4-BE49-F238E27FC236}">
                <a16:creationId xmlns:a16="http://schemas.microsoft.com/office/drawing/2014/main" id="{1027EC79-EDE8-43E5-AAF5-F36720515B5A}"/>
              </a:ext>
            </a:extLst>
          </p:cNvPr>
          <p:cNvSpPr txBox="1"/>
          <p:nvPr/>
        </p:nvSpPr>
        <p:spPr>
          <a:xfrm>
            <a:off x="11812307" y="393811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3048049" y="10211824"/>
            <a:ext cx="313004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2" name="Tekstfelt 1">
            <a:extLst>
              <a:ext uri="{FF2B5EF4-FFF2-40B4-BE49-F238E27FC236}">
                <a16:creationId xmlns:a16="http://schemas.microsoft.com/office/drawing/2014/main" id="{38F5B212-5624-4AAA-8109-70F23928A163}"/>
              </a:ext>
            </a:extLst>
          </p:cNvPr>
          <p:cNvSpPr txBox="1"/>
          <p:nvPr/>
        </p:nvSpPr>
        <p:spPr>
          <a:xfrm>
            <a:off x="10485557" y="6932159"/>
            <a:ext cx="4247514" cy="2292935"/>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607786" y="4741959"/>
            <a:ext cx="4125284"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Her indsættes resume!!!!!</a:t>
            </a:r>
          </a:p>
          <a:p>
            <a:pPr>
              <a:lnSpc>
                <a:spcPct val="100000"/>
              </a:lnSpc>
              <a:spcBef>
                <a:spcPts val="0"/>
              </a:spcBef>
            </a:pPr>
            <a:r>
              <a:rPr lang="da-DK" sz="1100" dirty="0">
                <a:solidFill>
                  <a:schemeClr val="tx1"/>
                </a:solidFill>
                <a:ea typeface="+mn-ea"/>
              </a:rPr>
              <a:t> </a:t>
            </a:r>
          </a:p>
          <a:p>
            <a:pPr>
              <a:lnSpc>
                <a:spcPct val="100000"/>
              </a:lnSpc>
              <a:spcBef>
                <a:spcPts val="0"/>
              </a:spcBef>
            </a:pPr>
            <a:endParaRPr lang="da-DK" sz="1100" i="1" dirty="0">
              <a:solidFill>
                <a:schemeClr val="tx1"/>
              </a:solidFill>
              <a:ea typeface="+mn-ea"/>
            </a:endParaRPr>
          </a:p>
        </p:txBody>
      </p:sp>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17</a:t>
            </a:fld>
            <a:endParaRPr lang="en-US" dirty="0"/>
          </a:p>
        </p:txBody>
      </p:sp>
      <p:sp>
        <p:nvSpPr>
          <p:cNvPr id="15" name="Tekstfelt 14">
            <a:extLst>
              <a:ext uri="{FF2B5EF4-FFF2-40B4-BE49-F238E27FC236}">
                <a16:creationId xmlns:a16="http://schemas.microsoft.com/office/drawing/2014/main" id="{C984A81E-34C6-EEF0-8A0F-B485285EFDA5}"/>
              </a:ext>
            </a:extLst>
          </p:cNvPr>
          <p:cNvSpPr txBox="1"/>
          <p:nvPr/>
        </p:nvSpPr>
        <p:spPr>
          <a:xfrm>
            <a:off x="5122316" y="5510188"/>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8" name="Tekstfelt 17">
            <a:extLst>
              <a:ext uri="{FF2B5EF4-FFF2-40B4-BE49-F238E27FC236}">
                <a16:creationId xmlns:a16="http://schemas.microsoft.com/office/drawing/2014/main" id="{FC336F34-CDF6-D2FB-2DEB-47BF291CF1E0}"/>
              </a:ext>
            </a:extLst>
          </p:cNvPr>
          <p:cNvSpPr txBox="1"/>
          <p:nvPr/>
        </p:nvSpPr>
        <p:spPr>
          <a:xfrm>
            <a:off x="789212" y="5502683"/>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9" name="Tekstfelt 18">
            <a:extLst>
              <a:ext uri="{FF2B5EF4-FFF2-40B4-BE49-F238E27FC236}">
                <a16:creationId xmlns:a16="http://schemas.microsoft.com/office/drawing/2014/main" id="{8F384120-2238-0F3D-2B97-A6C316E47F2C}"/>
              </a:ext>
            </a:extLst>
          </p:cNvPr>
          <p:cNvSpPr txBox="1"/>
          <p:nvPr/>
        </p:nvSpPr>
        <p:spPr>
          <a:xfrm>
            <a:off x="9743372" y="3950733"/>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Tree>
    <p:extLst>
      <p:ext uri="{BB962C8B-B14F-4D97-AF65-F5344CB8AC3E}">
        <p14:creationId xmlns:p14="http://schemas.microsoft.com/office/powerpoint/2010/main" val="16226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7988855" cy="450595"/>
          </a:xfrm>
        </p:spPr>
        <p:txBody>
          <a:bodyPr>
            <a:noAutofit/>
          </a:bodyPr>
          <a:lstStyle/>
          <a:p>
            <a:pPr>
              <a:lnSpc>
                <a:spcPct val="100000"/>
              </a:lnSpc>
              <a:spcBef>
                <a:spcPts val="0"/>
              </a:spcBef>
            </a:pPr>
            <a:r>
              <a:rPr lang="da-DK" sz="1600" b="1" dirty="0">
                <a:ea typeface="Verdana" panose="020B0604030504040204" pitchFamily="34" charset="0"/>
              </a:rPr>
              <a:t>EL-INSTALLATIONER</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a:p>
            <a:pPr>
              <a:lnSpc>
                <a:spcPct val="150000"/>
              </a:lnSpc>
            </a:pPr>
            <a:endParaRPr lang="da-DK" sz="2000" dirty="0"/>
          </a:p>
        </p:txBody>
      </p:sp>
      <p:sp>
        <p:nvSpPr>
          <p:cNvPr id="46" name="Tekstfelt 45">
            <a:extLst>
              <a:ext uri="{FF2B5EF4-FFF2-40B4-BE49-F238E27FC236}">
                <a16:creationId xmlns:a16="http://schemas.microsoft.com/office/drawing/2014/main" id="{1027EC79-EDE8-43E5-AAF5-F36720515B5A}"/>
              </a:ext>
            </a:extLst>
          </p:cNvPr>
          <p:cNvSpPr txBox="1"/>
          <p:nvPr/>
        </p:nvSpPr>
        <p:spPr>
          <a:xfrm>
            <a:off x="11812307" y="393811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3048049" y="10211824"/>
            <a:ext cx="313004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2" name="Tekstfelt 1">
            <a:extLst>
              <a:ext uri="{FF2B5EF4-FFF2-40B4-BE49-F238E27FC236}">
                <a16:creationId xmlns:a16="http://schemas.microsoft.com/office/drawing/2014/main" id="{38F5B212-5624-4AAA-8109-70F23928A163}"/>
              </a:ext>
            </a:extLst>
          </p:cNvPr>
          <p:cNvSpPr txBox="1"/>
          <p:nvPr/>
        </p:nvSpPr>
        <p:spPr>
          <a:xfrm>
            <a:off x="10485557" y="6932159"/>
            <a:ext cx="4247514" cy="2292935"/>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607786" y="4741959"/>
            <a:ext cx="4125284"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Her indsættes resume!!!!!</a:t>
            </a:r>
          </a:p>
          <a:p>
            <a:pPr>
              <a:lnSpc>
                <a:spcPct val="100000"/>
              </a:lnSpc>
              <a:spcBef>
                <a:spcPts val="0"/>
              </a:spcBef>
            </a:pPr>
            <a:r>
              <a:rPr lang="da-DK" sz="1100" dirty="0">
                <a:solidFill>
                  <a:schemeClr val="tx1"/>
                </a:solidFill>
                <a:ea typeface="+mn-ea"/>
              </a:rPr>
              <a:t> </a:t>
            </a:r>
          </a:p>
          <a:p>
            <a:pPr>
              <a:lnSpc>
                <a:spcPct val="100000"/>
              </a:lnSpc>
              <a:spcBef>
                <a:spcPts val="0"/>
              </a:spcBef>
            </a:pPr>
            <a:endParaRPr lang="da-DK" sz="1100" i="1" dirty="0">
              <a:solidFill>
                <a:schemeClr val="tx1"/>
              </a:solidFill>
              <a:ea typeface="+mn-ea"/>
            </a:endParaRPr>
          </a:p>
        </p:txBody>
      </p:sp>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18</a:t>
            </a:fld>
            <a:endParaRPr lang="en-US" dirty="0"/>
          </a:p>
        </p:txBody>
      </p:sp>
      <p:sp>
        <p:nvSpPr>
          <p:cNvPr id="15" name="Tekstfelt 14">
            <a:extLst>
              <a:ext uri="{FF2B5EF4-FFF2-40B4-BE49-F238E27FC236}">
                <a16:creationId xmlns:a16="http://schemas.microsoft.com/office/drawing/2014/main" id="{C984A81E-34C6-EEF0-8A0F-B485285EFDA5}"/>
              </a:ext>
            </a:extLst>
          </p:cNvPr>
          <p:cNvSpPr txBox="1"/>
          <p:nvPr/>
        </p:nvSpPr>
        <p:spPr>
          <a:xfrm>
            <a:off x="5122316" y="5510188"/>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8" name="Tekstfelt 17">
            <a:extLst>
              <a:ext uri="{FF2B5EF4-FFF2-40B4-BE49-F238E27FC236}">
                <a16:creationId xmlns:a16="http://schemas.microsoft.com/office/drawing/2014/main" id="{FC336F34-CDF6-D2FB-2DEB-47BF291CF1E0}"/>
              </a:ext>
            </a:extLst>
          </p:cNvPr>
          <p:cNvSpPr txBox="1"/>
          <p:nvPr/>
        </p:nvSpPr>
        <p:spPr>
          <a:xfrm>
            <a:off x="789212" y="5502683"/>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9" name="Tekstfelt 18">
            <a:extLst>
              <a:ext uri="{FF2B5EF4-FFF2-40B4-BE49-F238E27FC236}">
                <a16:creationId xmlns:a16="http://schemas.microsoft.com/office/drawing/2014/main" id="{8F384120-2238-0F3D-2B97-A6C316E47F2C}"/>
              </a:ext>
            </a:extLst>
          </p:cNvPr>
          <p:cNvSpPr txBox="1"/>
          <p:nvPr/>
        </p:nvSpPr>
        <p:spPr>
          <a:xfrm>
            <a:off x="9743372" y="3950733"/>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Tree>
    <p:extLst>
      <p:ext uri="{BB962C8B-B14F-4D97-AF65-F5344CB8AC3E}">
        <p14:creationId xmlns:p14="http://schemas.microsoft.com/office/powerpoint/2010/main" val="2191624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7988855" cy="450595"/>
          </a:xfrm>
        </p:spPr>
        <p:txBody>
          <a:bodyPr>
            <a:noAutofit/>
          </a:bodyPr>
          <a:lstStyle/>
          <a:p>
            <a:pPr>
              <a:lnSpc>
                <a:spcPct val="100000"/>
              </a:lnSpc>
              <a:spcBef>
                <a:spcPts val="0"/>
              </a:spcBef>
            </a:pPr>
            <a:r>
              <a:rPr lang="da-DK" sz="1600" b="1" dirty="0">
                <a:ea typeface="Verdana" panose="020B0604030504040204" pitchFamily="34" charset="0"/>
              </a:rPr>
              <a:t>LANDSKABSPROJEKTET</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a:p>
            <a:pPr>
              <a:lnSpc>
                <a:spcPct val="150000"/>
              </a:lnSpc>
            </a:pPr>
            <a:endParaRPr lang="da-DK" sz="2000" dirty="0"/>
          </a:p>
        </p:txBody>
      </p:sp>
      <p:sp>
        <p:nvSpPr>
          <p:cNvPr id="46" name="Tekstfelt 45">
            <a:extLst>
              <a:ext uri="{FF2B5EF4-FFF2-40B4-BE49-F238E27FC236}">
                <a16:creationId xmlns:a16="http://schemas.microsoft.com/office/drawing/2014/main" id="{1027EC79-EDE8-43E5-AAF5-F36720515B5A}"/>
              </a:ext>
            </a:extLst>
          </p:cNvPr>
          <p:cNvSpPr txBox="1"/>
          <p:nvPr/>
        </p:nvSpPr>
        <p:spPr>
          <a:xfrm>
            <a:off x="11812307" y="393811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3048049" y="10211824"/>
            <a:ext cx="313004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2" name="Tekstfelt 1">
            <a:extLst>
              <a:ext uri="{FF2B5EF4-FFF2-40B4-BE49-F238E27FC236}">
                <a16:creationId xmlns:a16="http://schemas.microsoft.com/office/drawing/2014/main" id="{38F5B212-5624-4AAA-8109-70F23928A163}"/>
              </a:ext>
            </a:extLst>
          </p:cNvPr>
          <p:cNvSpPr txBox="1"/>
          <p:nvPr/>
        </p:nvSpPr>
        <p:spPr>
          <a:xfrm>
            <a:off x="10485557" y="6932159"/>
            <a:ext cx="4247514" cy="2292935"/>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t>
            </a: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607786" y="4741959"/>
            <a:ext cx="4125284"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Her indsættes resume!!!!!</a:t>
            </a:r>
          </a:p>
          <a:p>
            <a:pPr>
              <a:lnSpc>
                <a:spcPct val="100000"/>
              </a:lnSpc>
              <a:spcBef>
                <a:spcPts val="0"/>
              </a:spcBef>
            </a:pPr>
            <a:r>
              <a:rPr lang="da-DK" sz="1100" dirty="0">
                <a:solidFill>
                  <a:schemeClr val="tx1"/>
                </a:solidFill>
                <a:ea typeface="+mn-ea"/>
              </a:rPr>
              <a:t> </a:t>
            </a:r>
          </a:p>
          <a:p>
            <a:pPr>
              <a:lnSpc>
                <a:spcPct val="100000"/>
              </a:lnSpc>
              <a:spcBef>
                <a:spcPts val="0"/>
              </a:spcBef>
            </a:pPr>
            <a:endParaRPr lang="da-DK" sz="1100" i="1" dirty="0">
              <a:solidFill>
                <a:schemeClr val="tx1"/>
              </a:solidFill>
              <a:ea typeface="+mn-ea"/>
            </a:endParaRPr>
          </a:p>
        </p:txBody>
      </p:sp>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19</a:t>
            </a:fld>
            <a:endParaRPr lang="en-US" dirty="0"/>
          </a:p>
        </p:txBody>
      </p:sp>
      <p:sp>
        <p:nvSpPr>
          <p:cNvPr id="15" name="Tekstfelt 14">
            <a:extLst>
              <a:ext uri="{FF2B5EF4-FFF2-40B4-BE49-F238E27FC236}">
                <a16:creationId xmlns:a16="http://schemas.microsoft.com/office/drawing/2014/main" id="{C984A81E-34C6-EEF0-8A0F-B485285EFDA5}"/>
              </a:ext>
            </a:extLst>
          </p:cNvPr>
          <p:cNvSpPr txBox="1"/>
          <p:nvPr/>
        </p:nvSpPr>
        <p:spPr>
          <a:xfrm>
            <a:off x="5122316" y="5510188"/>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8" name="Tekstfelt 17">
            <a:extLst>
              <a:ext uri="{FF2B5EF4-FFF2-40B4-BE49-F238E27FC236}">
                <a16:creationId xmlns:a16="http://schemas.microsoft.com/office/drawing/2014/main" id="{FC336F34-CDF6-D2FB-2DEB-47BF291CF1E0}"/>
              </a:ext>
            </a:extLst>
          </p:cNvPr>
          <p:cNvSpPr txBox="1"/>
          <p:nvPr/>
        </p:nvSpPr>
        <p:spPr>
          <a:xfrm>
            <a:off x="789212" y="5502683"/>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
        <p:nvSpPr>
          <p:cNvPr id="19" name="Tekstfelt 18">
            <a:extLst>
              <a:ext uri="{FF2B5EF4-FFF2-40B4-BE49-F238E27FC236}">
                <a16:creationId xmlns:a16="http://schemas.microsoft.com/office/drawing/2014/main" id="{8F384120-2238-0F3D-2B97-A6C316E47F2C}"/>
              </a:ext>
            </a:extLst>
          </p:cNvPr>
          <p:cNvSpPr txBox="1"/>
          <p:nvPr/>
        </p:nvSpPr>
        <p:spPr>
          <a:xfrm>
            <a:off x="9743372" y="3950733"/>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Billede tekst</a:t>
            </a:r>
          </a:p>
        </p:txBody>
      </p:sp>
    </p:spTree>
    <p:extLst>
      <p:ext uri="{BB962C8B-B14F-4D97-AF65-F5344CB8AC3E}">
        <p14:creationId xmlns:p14="http://schemas.microsoft.com/office/powerpoint/2010/main" val="78356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3C99BF-FCAD-5942-8D9A-51C1DA63E170}"/>
              </a:ext>
            </a:extLst>
          </p:cNvPr>
          <p:cNvSpPr>
            <a:spLocks noGrp="1"/>
          </p:cNvSpPr>
          <p:nvPr>
            <p:ph type="body" sz="quarter" idx="13"/>
          </p:nvPr>
        </p:nvSpPr>
        <p:spPr>
          <a:xfrm>
            <a:off x="10866208" y="3398388"/>
            <a:ext cx="3976228" cy="4824585"/>
          </a:xfrm>
        </p:spPr>
        <p:txBody>
          <a:bodyPr>
            <a:noAutofit/>
          </a:bodyPr>
          <a:lstStyle/>
          <a:p>
            <a:pPr marL="0" indent="0">
              <a:spcBef>
                <a:spcPts val="0"/>
              </a:spcBef>
              <a:buNone/>
            </a:pPr>
            <a:r>
              <a:rPr lang="da-DK" sz="1100" b="1" dirty="0">
                <a:solidFill>
                  <a:schemeClr val="tx1"/>
                </a:solidFill>
              </a:rPr>
              <a:t>BYGHERRE</a:t>
            </a:r>
          </a:p>
          <a:p>
            <a:pPr marL="0" indent="0">
              <a:spcBef>
                <a:spcPts val="0"/>
              </a:spcBef>
              <a:buNone/>
            </a:pPr>
            <a:r>
              <a:rPr lang="da-DK" sz="1100" dirty="0">
                <a:solidFill>
                  <a:schemeClr val="tx1"/>
                </a:solidFill>
              </a:rPr>
              <a:t>Taastrup almennyttige Boligselskab v/DAB</a:t>
            </a:r>
          </a:p>
          <a:p>
            <a:pPr marL="0" indent="0">
              <a:spcBef>
                <a:spcPts val="0"/>
              </a:spcBef>
              <a:buNone/>
            </a:pPr>
            <a:endParaRPr lang="da-DK" sz="1100" dirty="0">
              <a:solidFill>
                <a:schemeClr val="tx1"/>
              </a:solidFill>
            </a:endParaRPr>
          </a:p>
          <a:p>
            <a:pPr marL="0" indent="0">
              <a:spcBef>
                <a:spcPts val="0"/>
              </a:spcBef>
              <a:buNone/>
            </a:pPr>
            <a:r>
              <a:rPr lang="da-DK" sz="1100" b="1" dirty="0">
                <a:solidFill>
                  <a:schemeClr val="tx1"/>
                </a:solidFill>
              </a:rPr>
              <a:t>DAB</a:t>
            </a:r>
            <a:endParaRPr lang="da-DK" sz="1100" dirty="0">
              <a:solidFill>
                <a:schemeClr val="tx1"/>
              </a:solidFill>
            </a:endParaRPr>
          </a:p>
          <a:p>
            <a:pPr marL="0" indent="0">
              <a:spcBef>
                <a:spcPts val="0"/>
              </a:spcBef>
              <a:buNone/>
            </a:pPr>
            <a:r>
              <a:rPr lang="da-DK" sz="1100" dirty="0">
                <a:solidFill>
                  <a:schemeClr val="tx1"/>
                </a:solidFill>
              </a:rPr>
              <a:t>Henrik Glæsner Christensen, Projektleder, Byg og renovering</a:t>
            </a:r>
          </a:p>
          <a:p>
            <a:pPr marL="0" indent="0">
              <a:spcBef>
                <a:spcPts val="0"/>
              </a:spcBef>
              <a:buNone/>
            </a:pPr>
            <a:r>
              <a:rPr lang="da-DK" sz="1100" dirty="0">
                <a:solidFill>
                  <a:schemeClr val="tx1"/>
                </a:solidFill>
              </a:rPr>
              <a:t>Rikke Stisager, Bestyrelseskonsulent, Administrationsafdeling 1</a:t>
            </a:r>
          </a:p>
          <a:p>
            <a:pPr marL="0" indent="0">
              <a:spcBef>
                <a:spcPts val="0"/>
              </a:spcBef>
              <a:buNone/>
            </a:pPr>
            <a:r>
              <a:rPr lang="da-DK" sz="1100" dirty="0">
                <a:solidFill>
                  <a:schemeClr val="tx1"/>
                </a:solidFill>
              </a:rPr>
              <a:t>Søren Rosenlund, Driftschef, Administrationsafdeling 1</a:t>
            </a:r>
          </a:p>
          <a:p>
            <a:pPr marL="0" indent="0">
              <a:spcBef>
                <a:spcPts val="0"/>
              </a:spcBef>
              <a:buNone/>
            </a:pPr>
            <a:endParaRPr lang="da-DK" sz="1100" dirty="0">
              <a:solidFill>
                <a:schemeClr val="tx1"/>
              </a:solidFill>
            </a:endParaRPr>
          </a:p>
          <a:p>
            <a:pPr marL="0" indent="0">
              <a:spcBef>
                <a:spcPts val="0"/>
              </a:spcBef>
              <a:buNone/>
            </a:pPr>
            <a:r>
              <a:rPr lang="da-DK" sz="1100" b="1" dirty="0">
                <a:solidFill>
                  <a:schemeClr val="tx1"/>
                </a:solidFill>
              </a:rPr>
              <a:t>BYGGEUDVALG</a:t>
            </a:r>
          </a:p>
          <a:p>
            <a:pPr marL="0" indent="0">
              <a:spcBef>
                <a:spcPts val="0"/>
              </a:spcBef>
              <a:buNone/>
            </a:pPr>
            <a:r>
              <a:rPr lang="da-DK" sz="1100" dirty="0">
                <a:solidFill>
                  <a:schemeClr val="tx1"/>
                </a:solidFill>
              </a:rPr>
              <a:t>Palle Andersen, Formand byggeudvalg/selskabsstyrelsen</a:t>
            </a:r>
          </a:p>
          <a:p>
            <a:pPr marL="0" indent="0">
              <a:spcBef>
                <a:spcPts val="0"/>
              </a:spcBef>
              <a:buNone/>
            </a:pPr>
            <a:r>
              <a:rPr lang="da-DK" sz="1100" dirty="0">
                <a:solidFill>
                  <a:schemeClr val="tx1"/>
                </a:solidFill>
              </a:rPr>
              <a:t>Claus Roskvist, Formand afdelingsbestyrelsen</a:t>
            </a:r>
          </a:p>
          <a:p>
            <a:pPr marL="0" indent="0">
              <a:spcBef>
                <a:spcPts val="0"/>
              </a:spcBef>
              <a:buNone/>
            </a:pPr>
            <a:r>
              <a:rPr lang="da-DK" sz="1100" dirty="0">
                <a:solidFill>
                  <a:schemeClr val="tx1"/>
                </a:solidFill>
              </a:rPr>
              <a:t>Preben Bjørn Madsen, Afdelingsbestyrelsen</a:t>
            </a:r>
          </a:p>
          <a:p>
            <a:pPr marL="0" indent="0">
              <a:spcBef>
                <a:spcPts val="0"/>
              </a:spcBef>
              <a:buNone/>
            </a:pPr>
            <a:r>
              <a:rPr lang="da-DK" sz="1100" dirty="0">
                <a:solidFill>
                  <a:schemeClr val="tx1"/>
                </a:solidFill>
              </a:rPr>
              <a:t>Mirjam Thomsen, Afdelingsbestyrelsen</a:t>
            </a:r>
          </a:p>
          <a:p>
            <a:pPr marL="0" indent="0">
              <a:spcBef>
                <a:spcPts val="0"/>
              </a:spcBef>
              <a:buNone/>
            </a:pPr>
            <a:r>
              <a:rPr lang="da-DK" sz="1100" dirty="0">
                <a:solidFill>
                  <a:schemeClr val="tx1"/>
                </a:solidFill>
              </a:rPr>
              <a:t>Jesper Therkildsen, Selskabsbestyrelsen</a:t>
            </a:r>
          </a:p>
          <a:p>
            <a:pPr marL="0" indent="0">
              <a:spcBef>
                <a:spcPts val="0"/>
              </a:spcBef>
              <a:buNone/>
            </a:pPr>
            <a:endParaRPr lang="da-DK" sz="1100" dirty="0">
              <a:solidFill>
                <a:schemeClr val="tx1"/>
              </a:solidFill>
            </a:endParaRPr>
          </a:p>
          <a:p>
            <a:pPr marL="0" indent="0">
              <a:spcBef>
                <a:spcPts val="0"/>
              </a:spcBef>
              <a:buNone/>
            </a:pPr>
            <a:r>
              <a:rPr lang="da-DK" sz="1100" b="1" dirty="0">
                <a:solidFill>
                  <a:schemeClr val="tx1"/>
                </a:solidFill>
              </a:rPr>
              <a:t>TOTALRÅDGIVER, ARKITEKT</a:t>
            </a:r>
          </a:p>
          <a:p>
            <a:pPr marL="0" indent="0">
              <a:spcBef>
                <a:spcPts val="0"/>
              </a:spcBef>
              <a:buNone/>
            </a:pPr>
            <a:r>
              <a:rPr lang="da-DK" sz="1100" b="1" dirty="0">
                <a:solidFill>
                  <a:schemeClr val="tx1"/>
                </a:solidFill>
              </a:rPr>
              <a:t>Friis Andersen Arkitekter A/S</a:t>
            </a:r>
          </a:p>
          <a:p>
            <a:pPr marL="0" indent="0">
              <a:spcBef>
                <a:spcPts val="0"/>
              </a:spcBef>
              <a:buNone/>
            </a:pPr>
            <a:r>
              <a:rPr lang="da-DK" sz="1100" dirty="0">
                <a:solidFill>
                  <a:schemeClr val="tx1"/>
                </a:solidFill>
              </a:rPr>
              <a:t>Frisegade 1, 4800 Nykøbing F.</a:t>
            </a:r>
          </a:p>
          <a:p>
            <a:pPr marL="0" indent="0">
              <a:spcBef>
                <a:spcPts val="0"/>
              </a:spcBef>
              <a:buNone/>
            </a:pPr>
            <a:r>
              <a:rPr lang="da-DK" sz="1100" dirty="0">
                <a:solidFill>
                  <a:schemeClr val="tx1"/>
                </a:solidFill>
              </a:rPr>
              <a:t>Raffinaderivej 8, 2300 København S</a:t>
            </a:r>
          </a:p>
          <a:p>
            <a:pPr marL="0" indent="0">
              <a:spcBef>
                <a:spcPts val="0"/>
              </a:spcBef>
              <a:buNone/>
            </a:pPr>
            <a:r>
              <a:rPr lang="nb-NO" sz="1100" dirty="0">
                <a:solidFill>
                  <a:schemeClr val="tx1"/>
                </a:solidFill>
              </a:rPr>
              <a:t>Telefon +45 54 85 04 39</a:t>
            </a:r>
            <a:endParaRPr lang="da-DK" sz="1100" dirty="0">
              <a:solidFill>
                <a:schemeClr val="tx1"/>
              </a:solidFill>
            </a:endParaRPr>
          </a:p>
          <a:p>
            <a:pPr marL="0" indent="0">
              <a:spcBef>
                <a:spcPts val="0"/>
              </a:spcBef>
              <a:buNone/>
            </a:pPr>
            <a:endParaRPr lang="da-DK" sz="1100" dirty="0">
              <a:solidFill>
                <a:schemeClr val="tx1"/>
              </a:solidFill>
            </a:endParaRPr>
          </a:p>
          <a:p>
            <a:pPr marL="0" indent="0">
              <a:spcBef>
                <a:spcPts val="0"/>
              </a:spcBef>
              <a:buNone/>
            </a:pPr>
            <a:r>
              <a:rPr lang="da-DK" sz="1100" b="1" dirty="0">
                <a:solidFill>
                  <a:schemeClr val="tx1"/>
                </a:solidFill>
              </a:rPr>
              <a:t>UNDERRÅDGIVER, INGENIØR</a:t>
            </a:r>
          </a:p>
          <a:p>
            <a:pPr marL="0" indent="0">
              <a:spcBef>
                <a:spcPts val="0"/>
              </a:spcBef>
              <a:buNone/>
            </a:pPr>
            <a:r>
              <a:rPr lang="da-DK" sz="1100" b="1" dirty="0">
                <a:solidFill>
                  <a:schemeClr val="tx1"/>
                </a:solidFill>
              </a:rPr>
              <a:t>Søren B. Nielsen A/S</a:t>
            </a:r>
          </a:p>
          <a:p>
            <a:pPr marL="0" indent="0">
              <a:spcBef>
                <a:spcPts val="0"/>
              </a:spcBef>
              <a:buNone/>
            </a:pPr>
            <a:r>
              <a:rPr lang="da-DK" sz="1100" dirty="0">
                <a:solidFill>
                  <a:schemeClr val="tx1"/>
                </a:solidFill>
              </a:rPr>
              <a:t>Vestre Kaj 18, 4700 Næstved</a:t>
            </a:r>
          </a:p>
          <a:p>
            <a:pPr marL="0" indent="0">
              <a:spcBef>
                <a:spcPts val="0"/>
              </a:spcBef>
              <a:buNone/>
            </a:pPr>
            <a:r>
              <a:rPr lang="nb-NO" sz="1100" dirty="0">
                <a:solidFill>
                  <a:schemeClr val="tx1"/>
                </a:solidFill>
              </a:rPr>
              <a:t>Telefon +45 55 77 34 35</a:t>
            </a:r>
            <a:endParaRPr lang="da-DK" sz="1100" dirty="0">
              <a:solidFill>
                <a:schemeClr val="tx1"/>
              </a:solidFill>
            </a:endParaRPr>
          </a:p>
          <a:p>
            <a:pPr marL="0" indent="0">
              <a:spcBef>
                <a:spcPts val="0"/>
              </a:spcBef>
              <a:buNone/>
            </a:pPr>
            <a:endParaRPr lang="da-DK" sz="1100" dirty="0">
              <a:solidFill>
                <a:schemeClr val="tx1"/>
              </a:solidFill>
            </a:endParaRPr>
          </a:p>
          <a:p>
            <a:pPr marL="0" indent="0">
              <a:spcBef>
                <a:spcPts val="0"/>
              </a:spcBef>
              <a:buNone/>
            </a:pPr>
            <a:r>
              <a:rPr lang="da-DK" sz="1100" b="1" dirty="0">
                <a:solidFill>
                  <a:schemeClr val="tx1"/>
                </a:solidFill>
              </a:rPr>
              <a:t>UNDERRÅDGIVER, LANDSKABSARKITEKT</a:t>
            </a:r>
          </a:p>
          <a:p>
            <a:pPr marL="0" indent="0">
              <a:spcBef>
                <a:spcPts val="0"/>
              </a:spcBef>
              <a:buNone/>
            </a:pPr>
            <a:r>
              <a:rPr lang="da-DK" sz="1100" b="1" dirty="0">
                <a:solidFill>
                  <a:schemeClr val="tx1"/>
                </a:solidFill>
              </a:rPr>
              <a:t>Niels Lützen landskabsarkitekter ApS</a:t>
            </a:r>
          </a:p>
          <a:p>
            <a:pPr marL="0" indent="0">
              <a:spcBef>
                <a:spcPts val="0"/>
              </a:spcBef>
              <a:buNone/>
            </a:pPr>
            <a:r>
              <a:rPr lang="da-DK" sz="1100" dirty="0">
                <a:solidFill>
                  <a:schemeClr val="tx1"/>
                </a:solidFill>
              </a:rPr>
              <a:t>Esromgade 15, opgang 1, 3. sal</a:t>
            </a:r>
          </a:p>
          <a:p>
            <a:pPr marL="0" indent="0">
              <a:spcBef>
                <a:spcPts val="0"/>
              </a:spcBef>
              <a:buNone/>
            </a:pPr>
            <a:r>
              <a:rPr lang="da-DK" sz="1100" dirty="0">
                <a:solidFill>
                  <a:schemeClr val="tx1"/>
                </a:solidFill>
              </a:rPr>
              <a:t>2200 København N</a:t>
            </a:r>
          </a:p>
          <a:p>
            <a:pPr marL="0" indent="0">
              <a:spcBef>
                <a:spcPts val="0"/>
              </a:spcBef>
              <a:buNone/>
            </a:pPr>
            <a:r>
              <a:rPr lang="da-DK" sz="1100" dirty="0">
                <a:solidFill>
                  <a:schemeClr val="tx1"/>
                </a:solidFill>
              </a:rPr>
              <a:t>Telefon +45 33 11 66 73</a:t>
            </a:r>
          </a:p>
          <a:p>
            <a:pPr marL="0" indent="0">
              <a:spcBef>
                <a:spcPts val="0"/>
              </a:spcBef>
              <a:buNone/>
            </a:pPr>
            <a:endParaRPr lang="da-DK" sz="1100" dirty="0">
              <a:solidFill>
                <a:schemeClr val="tx1"/>
              </a:solidFill>
            </a:endParaRPr>
          </a:p>
          <a:p>
            <a:pPr marL="0" indent="0">
              <a:spcBef>
                <a:spcPts val="0"/>
              </a:spcBef>
              <a:buNone/>
            </a:pPr>
            <a:endParaRPr lang="da-DK" sz="1100" dirty="0">
              <a:solidFill>
                <a:schemeClr val="tx1"/>
              </a:solidFill>
            </a:endParaRPr>
          </a:p>
          <a:p>
            <a:pPr marL="0" indent="0">
              <a:spcBef>
                <a:spcPts val="0"/>
              </a:spcBef>
              <a:buNone/>
            </a:pPr>
            <a:endParaRPr lang="da-DK" sz="1100" dirty="0">
              <a:solidFill>
                <a:schemeClr val="tx1"/>
              </a:solidFill>
            </a:endParaRPr>
          </a:p>
          <a:p>
            <a:pPr marL="0" indent="0">
              <a:spcBef>
                <a:spcPts val="0"/>
              </a:spcBef>
              <a:buNone/>
            </a:pPr>
            <a:endParaRPr lang="da-DK" sz="1100" dirty="0">
              <a:solidFill>
                <a:schemeClr val="tx1"/>
              </a:solidFill>
            </a:endParaRPr>
          </a:p>
          <a:p>
            <a:pPr marL="0" indent="0">
              <a:spcBef>
                <a:spcPts val="0"/>
              </a:spcBef>
              <a:buNone/>
            </a:pPr>
            <a:endParaRPr lang="en-US" sz="800" dirty="0"/>
          </a:p>
        </p:txBody>
      </p:sp>
      <p:sp>
        <p:nvSpPr>
          <p:cNvPr id="9" name="Text Placeholder 5">
            <a:extLst>
              <a:ext uri="{FF2B5EF4-FFF2-40B4-BE49-F238E27FC236}">
                <a16:creationId xmlns:a16="http://schemas.microsoft.com/office/drawing/2014/main" id="{82A7919A-6DFF-4438-8740-F02B0DE2B595}"/>
              </a:ext>
            </a:extLst>
          </p:cNvPr>
          <p:cNvSpPr txBox="1">
            <a:spLocks/>
          </p:cNvSpPr>
          <p:nvPr/>
        </p:nvSpPr>
        <p:spPr>
          <a:xfrm>
            <a:off x="981888" y="479990"/>
            <a:ext cx="3582020" cy="264478"/>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00000"/>
              </a:lnSpc>
              <a:spcBef>
                <a:spcPts val="0"/>
              </a:spcBef>
            </a:pPr>
            <a:r>
              <a:rPr lang="da-DK" sz="1600" b="1" dirty="0">
                <a:ea typeface="Verdana" panose="020B0604030504040204" pitchFamily="34" charset="0"/>
              </a:rPr>
              <a:t>KÆRE BEBOERE</a:t>
            </a:r>
          </a:p>
          <a:p>
            <a:pPr>
              <a:lnSpc>
                <a:spcPct val="100000"/>
              </a:lnSpc>
              <a:spcBef>
                <a:spcPts val="0"/>
              </a:spcBef>
            </a:pPr>
            <a:r>
              <a:rPr lang="da-DK" sz="1600" b="1" dirty="0">
                <a:ea typeface="Verdana" panose="020B0604030504040204" pitchFamily="34" charset="0"/>
              </a:rPr>
              <a:t> </a:t>
            </a:r>
          </a:p>
          <a:p>
            <a:pPr>
              <a:lnSpc>
                <a:spcPct val="100000"/>
              </a:lnSpc>
            </a:pPr>
            <a:endParaRPr lang="da-DK" sz="1800" dirty="0"/>
          </a:p>
          <a:p>
            <a:endParaRPr lang="da-DK" sz="1000" dirty="0"/>
          </a:p>
          <a:p>
            <a:pPr>
              <a:lnSpc>
                <a:spcPct val="150000"/>
              </a:lnSpc>
            </a:pPr>
            <a:endParaRPr lang="da-DK" sz="2000" dirty="0"/>
          </a:p>
        </p:txBody>
      </p:sp>
      <p:sp>
        <p:nvSpPr>
          <p:cNvPr id="10" name="Tekstfelt 9">
            <a:extLst>
              <a:ext uri="{FF2B5EF4-FFF2-40B4-BE49-F238E27FC236}">
                <a16:creationId xmlns:a16="http://schemas.microsoft.com/office/drawing/2014/main" id="{05020A90-AE51-47FF-ADFE-E638AAD49EBB}"/>
              </a:ext>
            </a:extLst>
          </p:cNvPr>
          <p:cNvSpPr txBox="1"/>
          <p:nvPr/>
        </p:nvSpPr>
        <p:spPr>
          <a:xfrm>
            <a:off x="10866208" y="8310411"/>
            <a:ext cx="3929575" cy="2246769"/>
          </a:xfrm>
          <a:prstGeom prst="rect">
            <a:avLst/>
          </a:prstGeom>
          <a:solidFill>
            <a:schemeClr val="bg1">
              <a:lumMod val="95000"/>
            </a:schemeClr>
          </a:solidFill>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000" i="1" dirty="0">
                <a:latin typeface="Arial" panose="020B0604020202020204" pitchFamily="34" charset="0"/>
                <a:cs typeface="Arial" panose="020B0604020202020204" pitchFamily="34" charset="0"/>
              </a:rPr>
              <a:t>Grønnehaven helhedsplan omhandler renovering af 52 boliger i afd. Grønnehaven på Skolevej 12, 14 og 16, 2630 Taastrup. Bebyggelsen består af 3 etageejendomme i 2 etager med kælder. </a:t>
            </a:r>
          </a:p>
          <a:p>
            <a:endParaRPr lang="da-DK" sz="1000" i="1" dirty="0">
              <a:latin typeface="Arial" panose="020B0604020202020204" pitchFamily="34" charset="0"/>
              <a:cs typeface="Arial" panose="020B0604020202020204" pitchFamily="34" charset="0"/>
            </a:endParaRPr>
          </a:p>
          <a:p>
            <a:r>
              <a:rPr lang="da-DK" sz="1000" i="1" dirty="0">
                <a:latin typeface="Arial" panose="020B0604020202020204" pitchFamily="34" charset="0"/>
                <a:cs typeface="Arial" panose="020B0604020202020204" pitchFamily="34" charset="0"/>
              </a:rPr>
              <a:t>Byggesagen omhandler i hovedtræk udskiftning af døre og vinduer, udskiftning af tagkonstruktionen, efterisolering af eksisterende gavle. Derudover skal alle badeværelser totalrenoveres med ny ventilation, nye vvs-installationer og sanitet. </a:t>
            </a:r>
          </a:p>
          <a:p>
            <a:endParaRPr lang="da-DK" sz="1000" i="1" dirty="0">
              <a:latin typeface="Arial" panose="020B0604020202020204" pitchFamily="34" charset="0"/>
              <a:cs typeface="Arial" panose="020B0604020202020204" pitchFamily="34" charset="0"/>
            </a:endParaRPr>
          </a:p>
          <a:p>
            <a:r>
              <a:rPr lang="da-DK" sz="1000" i="1" dirty="0">
                <a:latin typeface="Arial" panose="020B0604020202020204" pitchFamily="34" charset="0"/>
                <a:cs typeface="Arial" panose="020B0604020202020204" pitchFamily="34" charset="0"/>
              </a:rPr>
              <a:t>Ti af boligerne skal omdannes til tilgængelighedsboliger. </a:t>
            </a:r>
          </a:p>
          <a:p>
            <a:endParaRPr lang="da-DK" sz="1000" i="1" dirty="0">
              <a:latin typeface="Arial" panose="020B0604020202020204" pitchFamily="34" charset="0"/>
              <a:cs typeface="Arial" panose="020B0604020202020204" pitchFamily="34" charset="0"/>
            </a:endParaRPr>
          </a:p>
          <a:p>
            <a:r>
              <a:rPr lang="da-DK" sz="1000" i="1" dirty="0">
                <a:latin typeface="Arial" panose="020B0604020202020204" pitchFamily="34" charset="0"/>
                <a:cs typeface="Arial" panose="020B0604020202020204" pitchFamily="34" charset="0"/>
              </a:rPr>
              <a:t>Byggesagen indeholder også landsskabsarbejder i form af parkeringspladser, legeplads, beboerhaver, opholdspladser samt terræn/rampearbejder.</a:t>
            </a:r>
          </a:p>
        </p:txBody>
      </p:sp>
      <p:sp>
        <p:nvSpPr>
          <p:cNvPr id="11" name="Tekstfelt 10">
            <a:extLst>
              <a:ext uri="{FF2B5EF4-FFF2-40B4-BE49-F238E27FC236}">
                <a16:creationId xmlns:a16="http://schemas.microsoft.com/office/drawing/2014/main" id="{9BE8DAA9-94B5-4E53-98FF-BE23607A5D7E}"/>
              </a:ext>
            </a:extLst>
          </p:cNvPr>
          <p:cNvSpPr txBox="1"/>
          <p:nvPr/>
        </p:nvSpPr>
        <p:spPr>
          <a:xfrm>
            <a:off x="876601" y="815009"/>
            <a:ext cx="4185729" cy="8417689"/>
          </a:xfrm>
          <a:prstGeom prst="rect">
            <a:avLst/>
          </a:prstGeom>
          <a:noFill/>
        </p:spPr>
        <p:txBody>
          <a:bodyPr wrap="square" rtlCol="0">
            <a:spAutoFit/>
          </a:bodyPr>
          <a:lstStyle/>
          <a:p>
            <a:pPr algn="just"/>
            <a:r>
              <a:rPr lang="da-DK" sz="1100" dirty="0">
                <a:latin typeface="Arial" panose="020B0604020202020204" pitchFamily="34" charset="0"/>
                <a:cs typeface="Arial" panose="020B0604020202020204" pitchFamily="34" charset="0"/>
              </a:rPr>
              <a:t>Så indkaldes der til nyt ekstraordinært afdelingsmøde.</a:t>
            </a:r>
          </a:p>
          <a:p>
            <a:pPr algn="just"/>
            <a:endParaRPr lang="da-DK" sz="1100" dirty="0">
              <a:latin typeface="Arial" panose="020B0604020202020204" pitchFamily="34" charset="0"/>
              <a:cs typeface="Arial" panose="020B0604020202020204" pitchFamily="34" charset="0"/>
            </a:endParaRPr>
          </a:p>
          <a:p>
            <a:pPr algn="just" defTabSz="1425550"/>
            <a:r>
              <a:rPr lang="da-DK" sz="1200" b="1" dirty="0">
                <a:solidFill>
                  <a:srgbClr val="4B5159"/>
                </a:solidFill>
                <a:latin typeface="Arial" panose="020B0604020202020204" pitchFamily="34" charset="0"/>
                <a:ea typeface="Verdana" panose="020B0604030504040204" pitchFamily="34" charset="0"/>
                <a:cs typeface="Arial" panose="020B0604020202020204" pitchFamily="34" charset="0"/>
              </a:rPr>
              <a:t>Licitation</a:t>
            </a:r>
          </a:p>
          <a:p>
            <a:pPr algn="just"/>
            <a:r>
              <a:rPr lang="da-DK" sz="1100" dirty="0">
                <a:latin typeface="Arial" panose="020B0604020202020204" pitchFamily="34" charset="0"/>
                <a:cs typeface="Arial" panose="020B0604020202020204" pitchFamily="34" charset="0"/>
              </a:rPr>
              <a:t>Som informeret om i nyhedsbrev nr. 04, er der afholdt licitation. Efter endt licitation, og forhandlingsmøder med de udvalgte entreprenører, måtte vi desværre konstatere, at byggeudgifterne er højere end det budget, som I stemte igennem på det ekstraordinære afdelingsmøde d. 7. oktober 2020 og efterfølgende tillægs forslag som I vedtog på det ordinære afdelingsmøde d. 20. september 2021.</a:t>
            </a:r>
          </a:p>
          <a:p>
            <a:pPr algn="just"/>
            <a:endParaRPr lang="da-DK" sz="1100" dirty="0">
              <a:latin typeface="Arial" panose="020B0604020202020204" pitchFamily="34" charset="0"/>
              <a:cs typeface="Arial" panose="020B0604020202020204" pitchFamily="34" charset="0"/>
            </a:endParaRPr>
          </a:p>
          <a:p>
            <a:pPr algn="just"/>
            <a:r>
              <a:rPr lang="da-DK" sz="1100" dirty="0">
                <a:latin typeface="Arial" panose="020B0604020202020204" pitchFamily="34" charset="0"/>
                <a:cs typeface="Arial" panose="020B0604020202020204" pitchFamily="34" charset="0"/>
              </a:rPr>
              <a:t>Vi har derfor tilrettet budgettet, og genansøgt hos Landsbyggefonden vedrørende en forhøjelse af deres støtte. Landsbyggefonden har godkendt ansøgningen. Dette kan I læse om på de efterfølgende sider. </a:t>
            </a:r>
          </a:p>
          <a:p>
            <a:pPr algn="just"/>
            <a:r>
              <a:rPr lang="da-DK" sz="1100" dirty="0">
                <a:latin typeface="Arial" panose="020B0604020202020204" pitchFamily="34" charset="0"/>
                <a:cs typeface="Arial" panose="020B0604020202020204" pitchFamily="34" charset="0"/>
              </a:rPr>
              <a:t>Afdelingsbestyrelsen anbefaler, at der stemmes JA til renoveringen, så vi sammen kan få fremtidssikret vores boliger og udeområder på en fornuftig og økonomisk rentabel måde, og til en husleje vi kan betale. Vælger vi at sige nej tak til projektet, frafalder vores støtte fra Landsbyggefonden, og vores vedligeholdelsesudgifter vil stige år for år.</a:t>
            </a:r>
          </a:p>
          <a:p>
            <a:pPr algn="just" defTabSz="1425550"/>
            <a:endParaRPr lang="da-DK" sz="1200" b="1" dirty="0">
              <a:latin typeface="Arial" panose="020B0604020202020204" pitchFamily="34" charset="0"/>
              <a:cs typeface="Arial" panose="020B0604020202020204" pitchFamily="34" charset="0"/>
            </a:endParaRPr>
          </a:p>
          <a:p>
            <a:pPr algn="just" defTabSz="1425550"/>
            <a:r>
              <a:rPr lang="da-DK" sz="1200" b="1" dirty="0">
                <a:solidFill>
                  <a:srgbClr val="4B5159"/>
                </a:solidFill>
                <a:latin typeface="Arial" panose="020B0604020202020204" pitchFamily="34" charset="0"/>
                <a:ea typeface="Verdana" panose="020B0604030504040204" pitchFamily="34" charset="0"/>
                <a:cs typeface="Arial" panose="020B0604020202020204" pitchFamily="34" charset="0"/>
              </a:rPr>
              <a:t>Valgte entreprenør og revideret tidsplan </a:t>
            </a:r>
          </a:p>
          <a:p>
            <a:pPr algn="just"/>
            <a:r>
              <a:rPr lang="da-DK" sz="1100" dirty="0">
                <a:latin typeface="Arial" panose="020B0604020202020204" pitchFamily="34" charset="0"/>
                <a:cs typeface="Arial" panose="020B0604020202020204" pitchFamily="34" charset="0"/>
              </a:rPr>
              <a:t>Hvis der bliver stemt JA til renoveringen, indgås kontrakt med Skou Gruppen A/S der har givet det bedste tilbud. </a:t>
            </a:r>
          </a:p>
          <a:p>
            <a:pPr algn="just"/>
            <a:r>
              <a:rPr lang="da-DK" sz="1100" dirty="0">
                <a:latin typeface="Arial" panose="020B0604020202020204" pitchFamily="34" charset="0"/>
                <a:cs typeface="Arial" panose="020B0604020202020204" pitchFamily="34" charset="0"/>
              </a:rPr>
              <a:t>Det forventes at byggestart vil blive medio januar 2022 og at byggeriet afsluttes ultimo februar 2024. </a:t>
            </a:r>
          </a:p>
          <a:p>
            <a:pPr algn="just"/>
            <a:r>
              <a:rPr lang="da-DK" sz="1100" dirty="0">
                <a:latin typeface="Arial" panose="020B0604020202020204" pitchFamily="34" charset="0"/>
                <a:cs typeface="Arial" panose="020B0604020202020204" pitchFamily="34" charset="0"/>
              </a:rPr>
              <a:t>I vil modtage nærmere information efter afholdte møder med entreprenøren.</a:t>
            </a:r>
          </a:p>
          <a:p>
            <a:pPr algn="just"/>
            <a:endParaRPr lang="da-DK" sz="1100" dirty="0">
              <a:latin typeface="Arial" panose="020B0604020202020204" pitchFamily="34" charset="0"/>
              <a:cs typeface="Arial" panose="020B0604020202020204" pitchFamily="34" charset="0"/>
            </a:endParaRPr>
          </a:p>
          <a:p>
            <a:pPr algn="just"/>
            <a:r>
              <a:rPr lang="da-DK" sz="1100" b="1" dirty="0">
                <a:latin typeface="Arial" panose="020B0604020202020204" pitchFamily="34" charset="0"/>
                <a:cs typeface="Arial" panose="020B0604020202020204" pitchFamily="34" charset="0"/>
              </a:rPr>
              <a:t>Ekstraordinært afdelingsmøde afholdes derfor tirsdag den 20. september 2022 fra kl. 19.00-22.30. </a:t>
            </a:r>
          </a:p>
          <a:p>
            <a:pPr algn="just"/>
            <a:r>
              <a:rPr lang="da-DK" sz="1100" dirty="0">
                <a:latin typeface="Arial" panose="020B0604020202020204" pitchFamily="34" charset="0"/>
                <a:cs typeface="Arial" panose="020B0604020202020204" pitchFamily="34" charset="0"/>
              </a:rPr>
              <a:t>i Poppelhavens beboerhus, Stillidsvej 110, 2630 Taastrup.</a:t>
            </a:r>
          </a:p>
          <a:p>
            <a:pPr algn="just"/>
            <a:endParaRPr lang="da-DK" sz="1100" dirty="0">
              <a:latin typeface="Arial" panose="020B0604020202020204" pitchFamily="34" charset="0"/>
              <a:cs typeface="Arial" panose="020B0604020202020204" pitchFamily="34" charset="0"/>
            </a:endParaRPr>
          </a:p>
          <a:p>
            <a:pPr algn="just"/>
            <a:r>
              <a:rPr lang="da-DK" sz="1100" dirty="0">
                <a:latin typeface="Arial" panose="020B0604020202020204" pitchFamily="34" charset="0"/>
                <a:cs typeface="Arial" panose="020B0604020202020204" pitchFamily="34" charset="0"/>
              </a:rPr>
              <a:t>Har du spørgsmål til projektet forud for afdelingsmødet, er du velkommen til at kontakte projektleder Henrik Glæsner Christensen på mail hgc@dabbolig.dk eller telefon 77 32 04 33.</a:t>
            </a:r>
          </a:p>
          <a:p>
            <a:pPr algn="just"/>
            <a:r>
              <a:rPr lang="da-DK" sz="1100" dirty="0">
                <a:latin typeface="Arial" panose="020B0604020202020204" pitchFamily="34" charset="0"/>
                <a:cs typeface="Arial" panose="020B0604020202020204" pitchFamily="34" charset="0"/>
              </a:rPr>
              <a:t>Vi ser frem til at komme i gang med projektet, og glæder os til at se jer alle til afdelingsmødet.</a:t>
            </a:r>
          </a:p>
          <a:p>
            <a:pPr algn="just"/>
            <a:endParaRPr lang="da-DK" sz="1100" dirty="0">
              <a:latin typeface="Arial" panose="020B0604020202020204" pitchFamily="34" charset="0"/>
              <a:cs typeface="Arial" panose="020B0604020202020204" pitchFamily="34" charset="0"/>
            </a:endParaRPr>
          </a:p>
          <a:p>
            <a:pPr algn="just"/>
            <a:endParaRPr lang="da-DK" sz="1100" dirty="0">
              <a:latin typeface="Arial" panose="020B0604020202020204" pitchFamily="34" charset="0"/>
              <a:cs typeface="Arial" panose="020B0604020202020204" pitchFamily="34" charset="0"/>
            </a:endParaRPr>
          </a:p>
          <a:p>
            <a:pPr algn="just"/>
            <a:endParaRPr lang="da-DK" sz="1100" dirty="0">
              <a:latin typeface="Arial" panose="020B0604020202020204" pitchFamily="34" charset="0"/>
              <a:cs typeface="Arial" panose="020B0604020202020204" pitchFamily="34" charset="0"/>
            </a:endParaRPr>
          </a:p>
          <a:p>
            <a:pPr algn="just"/>
            <a:endParaRPr lang="da-DK" sz="1100" dirty="0">
              <a:latin typeface="Arial" panose="020B0604020202020204" pitchFamily="34" charset="0"/>
              <a:cs typeface="Arial" panose="020B0604020202020204" pitchFamily="34" charset="0"/>
            </a:endParaRPr>
          </a:p>
          <a:p>
            <a:pPr algn="just"/>
            <a:endParaRPr lang="da-DK" sz="1100" dirty="0">
              <a:latin typeface="Arial" panose="020B0604020202020204" pitchFamily="34" charset="0"/>
              <a:cs typeface="Arial" panose="020B0604020202020204" pitchFamily="34" charset="0"/>
            </a:endParaRPr>
          </a:p>
          <a:p>
            <a:pPr algn="just"/>
            <a:r>
              <a:rPr lang="da-DK" sz="1100" dirty="0">
                <a:latin typeface="Arial" panose="020B0604020202020204" pitchFamily="34" charset="0"/>
                <a:cs typeface="Arial" panose="020B0604020202020204" pitchFamily="34" charset="0"/>
              </a:rPr>
              <a:t>God læselyst!</a:t>
            </a:r>
          </a:p>
          <a:p>
            <a:pPr algn="just"/>
            <a:r>
              <a:rPr lang="da-DK" sz="1100" dirty="0">
                <a:latin typeface="Arial" panose="020B0604020202020204" pitchFamily="34" charset="0"/>
                <a:cs typeface="Arial" panose="020B0604020202020204" pitchFamily="34" charset="0"/>
              </a:rPr>
              <a:t>DE BEDSTE HILSNER</a:t>
            </a:r>
          </a:p>
          <a:p>
            <a:pPr algn="just"/>
            <a:r>
              <a:rPr lang="da-DK" sz="1100" dirty="0">
                <a:latin typeface="Arial" panose="020B0604020202020204" pitchFamily="34" charset="0"/>
                <a:cs typeface="Arial" panose="020B0604020202020204" pitchFamily="34" charset="0"/>
              </a:rPr>
              <a:t>Afdelingsbestyrelsen</a:t>
            </a:r>
          </a:p>
          <a:p>
            <a:pPr algn="just"/>
            <a:endParaRPr lang="da-DK" sz="1100" dirty="0">
              <a:latin typeface="Arial" panose="020B0604020202020204" pitchFamily="34" charset="0"/>
              <a:cs typeface="Arial" panose="020B0604020202020204" pitchFamily="34" charset="0"/>
            </a:endParaRPr>
          </a:p>
          <a:p>
            <a:pPr algn="just"/>
            <a:endParaRPr lang="da-DK" sz="1000" dirty="0">
              <a:latin typeface="Arial" panose="020B0604020202020204" pitchFamily="34" charset="0"/>
              <a:cs typeface="Arial" panose="020B0604020202020204" pitchFamily="34" charset="0"/>
            </a:endParaRPr>
          </a:p>
        </p:txBody>
      </p:sp>
      <p:sp>
        <p:nvSpPr>
          <p:cNvPr id="8" name="Pladsholder til slidenummer 7">
            <a:extLst>
              <a:ext uri="{FF2B5EF4-FFF2-40B4-BE49-F238E27FC236}">
                <a16:creationId xmlns:a16="http://schemas.microsoft.com/office/drawing/2014/main" id="{FF4047D3-DC92-9E96-2F94-D27AD5391C14}"/>
              </a:ext>
            </a:extLst>
          </p:cNvPr>
          <p:cNvSpPr>
            <a:spLocks noGrp="1"/>
          </p:cNvSpPr>
          <p:nvPr>
            <p:ph type="sldNum" sz="quarter" idx="12"/>
          </p:nvPr>
        </p:nvSpPr>
        <p:spPr/>
        <p:txBody>
          <a:bodyPr/>
          <a:lstStyle/>
          <a:p>
            <a:fld id="{F79368AF-1170-5D45-AB85-F739246C0D5C}" type="slidenum">
              <a:rPr lang="en-US" smtClean="0"/>
              <a:pPr/>
              <a:t>2</a:t>
            </a:fld>
            <a:endParaRPr lang="en-US" dirty="0"/>
          </a:p>
        </p:txBody>
      </p:sp>
    </p:spTree>
    <p:extLst>
      <p:ext uri="{BB962C8B-B14F-4D97-AF65-F5344CB8AC3E}">
        <p14:creationId xmlns:p14="http://schemas.microsoft.com/office/powerpoint/2010/main" val="1329746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Text Placeholder 5">
            <a:extLst>
              <a:ext uri="{FF2B5EF4-FFF2-40B4-BE49-F238E27FC236}">
                <a16:creationId xmlns:a16="http://schemas.microsoft.com/office/drawing/2014/main" id="{BDCBB42B-4096-4D11-B58D-1CE1E1754609}"/>
              </a:ext>
            </a:extLst>
          </p:cNvPr>
          <p:cNvSpPr>
            <a:spLocks noGrp="1"/>
          </p:cNvSpPr>
          <p:nvPr>
            <p:ph type="body" sz="quarter" idx="13"/>
          </p:nvPr>
        </p:nvSpPr>
        <p:spPr>
          <a:xfrm>
            <a:off x="892876" y="479989"/>
            <a:ext cx="7229148" cy="735494"/>
          </a:xfrm>
        </p:spPr>
        <p:txBody>
          <a:bodyPr>
            <a:noAutofit/>
          </a:bodyPr>
          <a:lstStyle/>
          <a:p>
            <a:pPr>
              <a:lnSpc>
                <a:spcPct val="100000"/>
              </a:lnSpc>
              <a:spcBef>
                <a:spcPts val="0"/>
              </a:spcBef>
            </a:pPr>
            <a:r>
              <a:rPr lang="da-DK" sz="1600" b="1" dirty="0">
                <a:ea typeface="Verdana" panose="020B0604030504040204" pitchFamily="34" charset="0"/>
              </a:rPr>
              <a:t>TIDSPLAN</a:t>
            </a:r>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769441"/>
          </a:xfrm>
          <a:prstGeom prst="rect">
            <a:avLst/>
          </a:prstGeom>
          <a:noFill/>
        </p:spPr>
        <p:txBody>
          <a:bodyPr wrap="square" rtlCol="0">
            <a:spAutoFit/>
          </a:bodyPr>
          <a:lstStyle/>
          <a:p>
            <a:pPr lvl="0">
              <a:spcAft>
                <a:spcPts val="600"/>
              </a:spcAft>
            </a:pPr>
            <a:endParaRPr lang="da-DK" sz="100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spcAft>
                <a:spcPts val="600"/>
              </a:spcAft>
            </a:pPr>
            <a:endParaRPr lang="da-DK" sz="100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spcAft>
                <a:spcPts val="600"/>
              </a:spcAft>
            </a:pPr>
            <a:endParaRPr lang="da-DK" sz="140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80" name="Tekstfelt 79">
            <a:extLst>
              <a:ext uri="{FF2B5EF4-FFF2-40B4-BE49-F238E27FC236}">
                <a16:creationId xmlns:a16="http://schemas.microsoft.com/office/drawing/2014/main" id="{A184CBE5-F482-4112-8455-2D714FF9DA69}"/>
              </a:ext>
            </a:extLst>
          </p:cNvPr>
          <p:cNvSpPr txBox="1"/>
          <p:nvPr/>
        </p:nvSpPr>
        <p:spPr>
          <a:xfrm>
            <a:off x="876601" y="1562920"/>
            <a:ext cx="3824414" cy="95410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Her kan du se, hvordan vi regner med, at  projektet forløber sig inden byggestart. </a:t>
            </a:r>
          </a:p>
          <a:p>
            <a:r>
              <a:rPr lang="da-DK" sz="1400" dirty="0">
                <a:latin typeface="Arial" panose="020B0604020202020204" pitchFamily="34" charset="0"/>
                <a:cs typeface="Arial" panose="020B0604020202020204" pitchFamily="34" charset="0"/>
              </a:rPr>
              <a:t>Det er planen, at renoveringen går i gang i starten af 2023.</a:t>
            </a:r>
            <a:endParaRPr lang="da-DK" sz="1050" dirty="0">
              <a:latin typeface="Arial" panose="020B0604020202020204" pitchFamily="34" charset="0"/>
              <a:cs typeface="Arial" panose="020B0604020202020204" pitchFamily="34" charset="0"/>
            </a:endParaRPr>
          </a:p>
        </p:txBody>
      </p:sp>
      <p:sp>
        <p:nvSpPr>
          <p:cNvPr id="25" name="Pladsholder til slidenummer 5">
            <a:extLst>
              <a:ext uri="{FF2B5EF4-FFF2-40B4-BE49-F238E27FC236}">
                <a16:creationId xmlns:a16="http://schemas.microsoft.com/office/drawing/2014/main" id="{18010CD8-8DF6-432F-BA9F-607B88E9E8DD}"/>
              </a:ext>
            </a:extLst>
          </p:cNvPr>
          <p:cNvSpPr txBox="1">
            <a:spLocks/>
          </p:cNvSpPr>
          <p:nvPr/>
        </p:nvSpPr>
        <p:spPr>
          <a:xfrm>
            <a:off x="876601" y="10033680"/>
            <a:ext cx="696299" cy="569240"/>
          </a:xfrm>
          <a:prstGeom prst="rect">
            <a:avLst/>
          </a:prstGeom>
        </p:spPr>
        <p:txBody>
          <a:bodyPr vert="horz" lIns="0" tIns="45720" rIns="0" bIns="45720" rtlCol="0" anchor="ctr"/>
          <a:lstStyle>
            <a:defPPr>
              <a:defRPr lang="en-US"/>
            </a:defPPr>
            <a:lvl1pPr marL="0" algn="l" defTabSz="1238921" rtl="0" eaLnBrk="1" latinLnBrk="0" hangingPunct="1">
              <a:defRPr sz="1240" kern="1200">
                <a:solidFill>
                  <a:srgbClr val="4B5159"/>
                </a:solidFill>
                <a:latin typeface="Arial" panose="020B0604020202020204" pitchFamily="34" charset="0"/>
                <a:ea typeface="+mn-ea"/>
                <a:cs typeface="Arial" panose="020B0604020202020204" pitchFamily="34" charset="0"/>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fld id="{F79368AF-1170-5D45-AB85-F739246C0D5C}" type="slidenum">
              <a:rPr lang="en-US" smtClean="0"/>
              <a:pPr/>
              <a:t>20</a:t>
            </a:fld>
            <a:endParaRPr lang="en-US" dirty="0"/>
          </a:p>
        </p:txBody>
      </p:sp>
      <p:sp>
        <p:nvSpPr>
          <p:cNvPr id="5" name="Pladsholder til slidenummer 4">
            <a:extLst>
              <a:ext uri="{FF2B5EF4-FFF2-40B4-BE49-F238E27FC236}">
                <a16:creationId xmlns:a16="http://schemas.microsoft.com/office/drawing/2014/main" id="{65D5E735-C673-85D1-8B8D-E92A0F8B1E32}"/>
              </a:ext>
            </a:extLst>
          </p:cNvPr>
          <p:cNvSpPr>
            <a:spLocks noGrp="1"/>
          </p:cNvSpPr>
          <p:nvPr>
            <p:ph type="sldNum" sz="quarter" idx="12"/>
          </p:nvPr>
        </p:nvSpPr>
        <p:spPr/>
        <p:txBody>
          <a:bodyPr/>
          <a:lstStyle/>
          <a:p>
            <a:fld id="{F79368AF-1170-5D45-AB85-F739246C0D5C}" type="slidenum">
              <a:rPr lang="en-US" smtClean="0"/>
              <a:pPr/>
              <a:t>20</a:t>
            </a:fld>
            <a:endParaRPr lang="en-US" dirty="0"/>
          </a:p>
        </p:txBody>
      </p:sp>
      <p:pic>
        <p:nvPicPr>
          <p:cNvPr id="6" name="Billede 5" descr="Et billede, der indeholder bord&#10;&#10;Automatisk genereret beskrivelse">
            <a:extLst>
              <a:ext uri="{FF2B5EF4-FFF2-40B4-BE49-F238E27FC236}">
                <a16:creationId xmlns:a16="http://schemas.microsoft.com/office/drawing/2014/main" id="{D188DADD-2F5C-730F-D8C6-82F9D6710098}"/>
              </a:ext>
            </a:extLst>
          </p:cNvPr>
          <p:cNvPicPr>
            <a:picLocks noChangeAspect="1"/>
          </p:cNvPicPr>
          <p:nvPr/>
        </p:nvPicPr>
        <p:blipFill rotWithShape="1">
          <a:blip r:embed="rId2"/>
          <a:srcRect l="3976" t="5701" r="5536" b="71917"/>
          <a:stretch/>
        </p:blipFill>
        <p:spPr>
          <a:xfrm>
            <a:off x="90930" y="3711898"/>
            <a:ext cx="14937489" cy="2613493"/>
          </a:xfrm>
          <a:prstGeom prst="rect">
            <a:avLst/>
          </a:prstGeom>
        </p:spPr>
      </p:pic>
      <p:sp>
        <p:nvSpPr>
          <p:cNvPr id="7" name="Tekstfelt 6">
            <a:extLst>
              <a:ext uri="{FF2B5EF4-FFF2-40B4-BE49-F238E27FC236}">
                <a16:creationId xmlns:a16="http://schemas.microsoft.com/office/drawing/2014/main" id="{982C03B7-274E-F85E-B369-73644568E7A0}"/>
              </a:ext>
            </a:extLst>
          </p:cNvPr>
          <p:cNvSpPr txBox="1"/>
          <p:nvPr/>
        </p:nvSpPr>
        <p:spPr>
          <a:xfrm>
            <a:off x="9656320" y="1562920"/>
            <a:ext cx="3824414" cy="1384995"/>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Som man kan se er der lagt en buffer ind i tidsplanen, denne er sat ind grundet at lejlighederne i blok 12’s stueplan først kan fraflytte tidligst i januar. Derudover vil det ikke være hensigtsmæssigt at starte byggeriet op midt i julen.  </a:t>
            </a:r>
            <a:endParaRPr lang="da-DK"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94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Text Placeholder 5">
            <a:extLst>
              <a:ext uri="{FF2B5EF4-FFF2-40B4-BE49-F238E27FC236}">
                <a16:creationId xmlns:a16="http://schemas.microsoft.com/office/drawing/2014/main" id="{BDCBB42B-4096-4D11-B58D-1CE1E1754609}"/>
              </a:ext>
            </a:extLst>
          </p:cNvPr>
          <p:cNvSpPr>
            <a:spLocks noGrp="1"/>
          </p:cNvSpPr>
          <p:nvPr>
            <p:ph type="body" sz="quarter" idx="13"/>
          </p:nvPr>
        </p:nvSpPr>
        <p:spPr>
          <a:xfrm>
            <a:off x="892876" y="479989"/>
            <a:ext cx="7229148" cy="735494"/>
          </a:xfrm>
        </p:spPr>
        <p:txBody>
          <a:bodyPr>
            <a:noAutofit/>
          </a:bodyPr>
          <a:lstStyle/>
          <a:p>
            <a:pPr>
              <a:lnSpc>
                <a:spcPct val="100000"/>
              </a:lnSpc>
              <a:spcBef>
                <a:spcPts val="0"/>
              </a:spcBef>
            </a:pPr>
            <a:r>
              <a:rPr lang="da-DK" sz="1600" b="1" dirty="0">
                <a:ea typeface="Verdana" panose="020B0604030504040204" pitchFamily="34" charset="0"/>
              </a:rPr>
              <a:t>EKSTRA YDELSER</a:t>
            </a:r>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769441"/>
          </a:xfrm>
          <a:prstGeom prst="rect">
            <a:avLst/>
          </a:prstGeom>
          <a:noFill/>
        </p:spPr>
        <p:txBody>
          <a:bodyPr wrap="square" rtlCol="0">
            <a:spAutoFit/>
          </a:bodyPr>
          <a:lstStyle/>
          <a:p>
            <a:pPr lvl="0">
              <a:spcAft>
                <a:spcPts val="600"/>
              </a:spcAft>
            </a:pPr>
            <a:endParaRPr lang="da-DK" sz="100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spcAft>
                <a:spcPts val="600"/>
              </a:spcAft>
            </a:pPr>
            <a:endParaRPr lang="da-DK" sz="100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spcAft>
                <a:spcPts val="600"/>
              </a:spcAft>
            </a:pPr>
            <a:endParaRPr lang="da-DK" sz="140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80" name="Tekstfelt 79">
            <a:extLst>
              <a:ext uri="{FF2B5EF4-FFF2-40B4-BE49-F238E27FC236}">
                <a16:creationId xmlns:a16="http://schemas.microsoft.com/office/drawing/2014/main" id="{A184CBE5-F482-4112-8455-2D714FF9DA69}"/>
              </a:ext>
            </a:extLst>
          </p:cNvPr>
          <p:cNvSpPr txBox="1"/>
          <p:nvPr/>
        </p:nvSpPr>
        <p:spPr>
          <a:xfrm>
            <a:off x="754674" y="1549945"/>
            <a:ext cx="3824414" cy="6709529"/>
          </a:xfrm>
          <a:prstGeom prst="rect">
            <a:avLst/>
          </a:prstGeom>
          <a:noFill/>
        </p:spPr>
        <p:txBody>
          <a:bodyPr wrap="square" rtlCol="0">
            <a:spAutoFit/>
          </a:bodyPr>
          <a:lstStyle/>
          <a:p>
            <a:r>
              <a:rPr lang="da-DK" sz="1000" dirty="0">
                <a:latin typeface="Arial" panose="020B0604020202020204" pitchFamily="34" charset="0"/>
                <a:cs typeface="Arial" panose="020B0604020202020204" pitchFamily="34" charset="0"/>
              </a:rPr>
              <a:t>I projektet er der tilført nogle ekstra ydelser, som har forsaget en fordyrelse af projektet.</a:t>
            </a:r>
          </a:p>
          <a:p>
            <a:endParaRPr lang="da-DK" sz="1000" dirty="0">
              <a:latin typeface="Arial" panose="020B0604020202020204" pitchFamily="34" charset="0"/>
              <a:cs typeface="Arial" panose="020B0604020202020204" pitchFamily="34" charset="0"/>
            </a:endParaRPr>
          </a:p>
          <a:p>
            <a:r>
              <a:rPr lang="da-DK" sz="1000" dirty="0">
                <a:latin typeface="Arial" panose="020B0604020202020204" pitchFamily="34" charset="0"/>
                <a:cs typeface="Arial" panose="020B0604020202020204" pitchFamily="34" charset="0"/>
              </a:rPr>
              <a:t>Disse punkter er en af årsagerne til en væsentlig prisudvikling af renoveringsopgaven.</a:t>
            </a:r>
          </a:p>
          <a:p>
            <a:r>
              <a:rPr lang="da-DK" sz="1000" dirty="0">
                <a:latin typeface="Arial" panose="020B0604020202020204" pitchFamily="34" charset="0"/>
                <a:cs typeface="Arial" panose="020B0604020202020204" pitchFamily="34" charset="0"/>
              </a:rPr>
              <a:t>Nedenfor er oplistet ekstra ydelser.</a:t>
            </a:r>
          </a:p>
          <a:p>
            <a:endParaRPr lang="da-DK" sz="1000" dirty="0">
              <a:latin typeface="Arial" panose="020B0604020202020204" pitchFamily="34" charset="0"/>
              <a:cs typeface="Arial" panose="020B0604020202020204" pitchFamily="34" charset="0"/>
            </a:endParaRPr>
          </a:p>
          <a:p>
            <a:r>
              <a:rPr lang="da-DK" sz="1000" dirty="0">
                <a:latin typeface="Arial" panose="020B0604020202020204" pitchFamily="34" charset="0"/>
                <a:cs typeface="Arial" panose="020B0604020202020204" pitchFamily="34" charset="0"/>
              </a:rPr>
              <a:t>Ekstra ydelser:</a:t>
            </a:r>
          </a:p>
          <a:p>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Fast installerede røgalarmer i tilgængelighedsboligerne.</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Rensning af ventilationskanaler ved køkkener, som indeholder asbest.</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Opretning af kloaker, dette indebærer </a:t>
            </a:r>
            <a:r>
              <a:rPr lang="da-DK" sz="1000" dirty="0" err="1">
                <a:latin typeface="Arial" panose="020B0604020202020204" pitchFamily="34" charset="0"/>
                <a:cs typeface="Arial" panose="020B0604020202020204" pitchFamily="34" charset="0"/>
              </a:rPr>
              <a:t>relining</a:t>
            </a:r>
            <a:r>
              <a:rPr lang="da-DK" sz="1000" dirty="0">
                <a:latin typeface="Arial" panose="020B0604020202020204" pitchFamily="34" charset="0"/>
                <a:cs typeface="Arial" panose="020B0604020202020204" pitchFamily="34" charset="0"/>
              </a:rPr>
              <a:t> af kloakrør.</a:t>
            </a:r>
          </a:p>
          <a:p>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Opretning af </a:t>
            </a:r>
            <a:r>
              <a:rPr lang="da-DK" sz="1000" dirty="0" err="1">
                <a:latin typeface="Arial" panose="020B0604020202020204" pitchFamily="34" charset="0"/>
                <a:cs typeface="Arial" panose="020B0604020202020204" pitchFamily="34" charset="0"/>
              </a:rPr>
              <a:t>el-installationer</a:t>
            </a:r>
            <a:r>
              <a:rPr lang="da-DK" sz="10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Diverse anlægsarbejder.</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Ændring af belægningstyper, de ændres til </a:t>
            </a:r>
            <a:r>
              <a:rPr lang="da-DK" sz="1000" dirty="0" err="1">
                <a:latin typeface="Arial" panose="020B0604020202020204" pitchFamily="34" charset="0"/>
                <a:cs typeface="Arial" panose="020B0604020202020204" pitchFamily="34" charset="0"/>
              </a:rPr>
              <a:t>permabel</a:t>
            </a:r>
            <a:r>
              <a:rPr lang="da-DK" sz="1000" dirty="0">
                <a:latin typeface="Arial" panose="020B0604020202020204" pitchFamily="34" charset="0"/>
                <a:cs typeface="Arial" panose="020B0604020202020204" pitchFamily="34" charset="0"/>
              </a:rPr>
              <a:t> belægning, således der kan ske nedsivning på grunden af egen vand og overholde kommunens afledningskoefficient. Afløbskoefficienten fortæller hvor stor en andel af regnvandet, der må afledes til kloakken for de enkelte </a:t>
            </a:r>
            <a:r>
              <a:rPr lang="da-DK" sz="1000" dirty="0" err="1">
                <a:latin typeface="Arial" panose="020B0604020202020204" pitchFamily="34" charset="0"/>
                <a:cs typeface="Arial" panose="020B0604020202020204" pitchFamily="34" charset="0"/>
              </a:rPr>
              <a:t>kloakoplande</a:t>
            </a:r>
            <a:r>
              <a:rPr lang="da-DK" sz="1000" dirty="0">
                <a:latin typeface="Arial" panose="020B0604020202020204" pitchFamily="34" charset="0"/>
                <a:cs typeface="Arial" panose="020B0604020202020204" pitchFamily="34" charset="0"/>
              </a:rPr>
              <a:t>.</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Nye kældertrapper.</a:t>
            </a:r>
          </a:p>
          <a:p>
            <a:pPr marL="171450" indent="-171450">
              <a:buFont typeface="Courier New" panose="02070309020205020404" pitchFamily="49" charset="0"/>
              <a:buChar char="o"/>
            </a:pPr>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Afløbssystemet i tilgængelighedsboligerne skal omlægges for at udføre tilgængelighedsboligerne.</a:t>
            </a:r>
          </a:p>
          <a:p>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Maling af opgange (Dette er en ”OPTION” og kan fravælges).</a:t>
            </a:r>
          </a:p>
          <a:p>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Nedrivning er fordyret grundet miljøfarlige stoffer. Dette er kompliceret og fordyrende grundet bl.a. opbygning af sluser i boligerne. </a:t>
            </a:r>
          </a:p>
          <a:p>
            <a:endParaRPr lang="da-DK" sz="10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000" dirty="0">
                <a:latin typeface="Arial" panose="020B0604020202020204" pitchFamily="34" charset="0"/>
                <a:cs typeface="Arial" panose="020B0604020202020204" pitchFamily="34" charset="0"/>
              </a:rPr>
              <a:t>Byggeplads, overstående punkter tilføre yderlige omkostninger til at drive byggepladsen. Da anlægssummen er væsentlig forøget, vil udgiften til den almindelige drift af byggepladsen blive forøget. Grundet længere byggetid, samt håndtering. </a:t>
            </a:r>
          </a:p>
        </p:txBody>
      </p:sp>
      <p:sp>
        <p:nvSpPr>
          <p:cNvPr id="25" name="Pladsholder til slidenummer 5">
            <a:extLst>
              <a:ext uri="{FF2B5EF4-FFF2-40B4-BE49-F238E27FC236}">
                <a16:creationId xmlns:a16="http://schemas.microsoft.com/office/drawing/2014/main" id="{18010CD8-8DF6-432F-BA9F-607B88E9E8DD}"/>
              </a:ext>
            </a:extLst>
          </p:cNvPr>
          <p:cNvSpPr txBox="1">
            <a:spLocks/>
          </p:cNvSpPr>
          <p:nvPr/>
        </p:nvSpPr>
        <p:spPr>
          <a:xfrm>
            <a:off x="876601" y="10033680"/>
            <a:ext cx="696299" cy="569240"/>
          </a:xfrm>
          <a:prstGeom prst="rect">
            <a:avLst/>
          </a:prstGeom>
        </p:spPr>
        <p:txBody>
          <a:bodyPr vert="horz" lIns="0" tIns="45720" rIns="0" bIns="45720" rtlCol="0" anchor="ctr"/>
          <a:lstStyle>
            <a:defPPr>
              <a:defRPr lang="en-US"/>
            </a:defPPr>
            <a:lvl1pPr marL="0" algn="l" defTabSz="1238921" rtl="0" eaLnBrk="1" latinLnBrk="0" hangingPunct="1">
              <a:defRPr sz="1240" kern="1200">
                <a:solidFill>
                  <a:srgbClr val="4B5159"/>
                </a:solidFill>
                <a:latin typeface="Arial" panose="020B0604020202020204" pitchFamily="34" charset="0"/>
                <a:ea typeface="+mn-ea"/>
                <a:cs typeface="Arial" panose="020B0604020202020204" pitchFamily="34" charset="0"/>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fld id="{F79368AF-1170-5D45-AB85-F739246C0D5C}" type="slidenum">
              <a:rPr lang="en-US" smtClean="0"/>
              <a:pPr/>
              <a:t>21</a:t>
            </a:fld>
            <a:endParaRPr lang="en-US" dirty="0"/>
          </a:p>
        </p:txBody>
      </p:sp>
      <p:sp>
        <p:nvSpPr>
          <p:cNvPr id="5" name="Pladsholder til slidenummer 4">
            <a:extLst>
              <a:ext uri="{FF2B5EF4-FFF2-40B4-BE49-F238E27FC236}">
                <a16:creationId xmlns:a16="http://schemas.microsoft.com/office/drawing/2014/main" id="{65D5E735-C673-85D1-8B8D-E92A0F8B1E32}"/>
              </a:ext>
            </a:extLst>
          </p:cNvPr>
          <p:cNvSpPr>
            <a:spLocks noGrp="1"/>
          </p:cNvSpPr>
          <p:nvPr>
            <p:ph type="sldNum" sz="quarter" idx="12"/>
          </p:nvPr>
        </p:nvSpPr>
        <p:spPr/>
        <p:txBody>
          <a:bodyPr/>
          <a:lstStyle/>
          <a:p>
            <a:fld id="{F79368AF-1170-5D45-AB85-F739246C0D5C}" type="slidenum">
              <a:rPr lang="en-US" smtClean="0"/>
              <a:pPr/>
              <a:t>21</a:t>
            </a:fld>
            <a:endParaRPr lang="en-US" dirty="0"/>
          </a:p>
        </p:txBody>
      </p:sp>
      <p:pic>
        <p:nvPicPr>
          <p:cNvPr id="4098" name="Picture 2" descr="5761-10195-DAB - Grønnehaven &#10;Prove nrt &#10;X Asbest &#10;PCB &#10;Cd &#10;d..Hg &#10;p AH ">
            <a:extLst>
              <a:ext uri="{FF2B5EF4-FFF2-40B4-BE49-F238E27FC236}">
                <a16:creationId xmlns:a16="http://schemas.microsoft.com/office/drawing/2014/main" id="{331D634F-265C-4B81-E217-DCF5754990B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196683" y="1549945"/>
            <a:ext cx="2000906" cy="35575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wer Pipe Relining and Your Home - American Trenchless Technologies">
            <a:extLst>
              <a:ext uri="{FF2B5EF4-FFF2-40B4-BE49-F238E27FC236}">
                <a16:creationId xmlns:a16="http://schemas.microsoft.com/office/drawing/2014/main" id="{F1A4F084-BCAA-564E-38CC-DED02E8CAB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3316" y="230980"/>
            <a:ext cx="4848599" cy="2963033"/>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3D1C4AFA-7BEA-DA49-6BDA-1CBBA150C386}"/>
              </a:ext>
            </a:extLst>
          </p:cNvPr>
          <p:cNvSpPr txBox="1"/>
          <p:nvPr/>
        </p:nvSpPr>
        <p:spPr>
          <a:xfrm>
            <a:off x="6874758" y="2796884"/>
            <a:ext cx="2494532" cy="246221"/>
          </a:xfrm>
          <a:prstGeom prst="rect">
            <a:avLst/>
          </a:prstGeom>
          <a:noFill/>
        </p:spPr>
        <p:txBody>
          <a:bodyPr wrap="square" rtlCol="0">
            <a:spAutoFit/>
          </a:bodyPr>
          <a:lstStyle/>
          <a:p>
            <a:r>
              <a:rPr lang="da-DK" sz="1000" i="1" dirty="0" err="1">
                <a:latin typeface="Arial" panose="020B0604020202020204" pitchFamily="34" charset="0"/>
                <a:cs typeface="Arial" panose="020B0604020202020204" pitchFamily="34" charset="0"/>
              </a:rPr>
              <a:t>Relining</a:t>
            </a:r>
            <a:r>
              <a:rPr lang="da-DK" sz="1000" i="1" dirty="0">
                <a:latin typeface="Arial" panose="020B0604020202020204" pitchFamily="34" charset="0"/>
                <a:cs typeface="Arial" panose="020B0604020202020204" pitchFamily="34" charset="0"/>
              </a:rPr>
              <a:t> eksempel </a:t>
            </a:r>
          </a:p>
        </p:txBody>
      </p:sp>
      <p:sp>
        <p:nvSpPr>
          <p:cNvPr id="3" name="Tekstfelt 2">
            <a:extLst>
              <a:ext uri="{FF2B5EF4-FFF2-40B4-BE49-F238E27FC236}">
                <a16:creationId xmlns:a16="http://schemas.microsoft.com/office/drawing/2014/main" id="{ECAE3FC9-18C7-0D05-F7DD-6E8E407D6277}"/>
              </a:ext>
            </a:extLst>
          </p:cNvPr>
          <p:cNvSpPr txBox="1"/>
          <p:nvPr/>
        </p:nvSpPr>
        <p:spPr>
          <a:xfrm>
            <a:off x="12088255" y="5213707"/>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Miljøprøve eksempel </a:t>
            </a:r>
          </a:p>
        </p:txBody>
      </p:sp>
      <p:pic>
        <p:nvPicPr>
          <p:cNvPr id="4" name="Billede 3">
            <a:extLst>
              <a:ext uri="{FF2B5EF4-FFF2-40B4-BE49-F238E27FC236}">
                <a16:creationId xmlns:a16="http://schemas.microsoft.com/office/drawing/2014/main" id="{B59E8F06-BBE6-369D-D915-46A5A8E1E962}"/>
              </a:ext>
            </a:extLst>
          </p:cNvPr>
          <p:cNvPicPr>
            <a:picLocks noChangeAspect="1"/>
          </p:cNvPicPr>
          <p:nvPr/>
        </p:nvPicPr>
        <p:blipFill>
          <a:blip r:embed="rId4"/>
          <a:stretch>
            <a:fillRect/>
          </a:stretch>
        </p:blipFill>
        <p:spPr>
          <a:xfrm>
            <a:off x="6874758" y="3443022"/>
            <a:ext cx="2307008" cy="3076011"/>
          </a:xfrm>
          <a:prstGeom prst="rect">
            <a:avLst/>
          </a:prstGeom>
        </p:spPr>
      </p:pic>
      <p:sp>
        <p:nvSpPr>
          <p:cNvPr id="6" name="Tekstfelt 5">
            <a:extLst>
              <a:ext uri="{FF2B5EF4-FFF2-40B4-BE49-F238E27FC236}">
                <a16:creationId xmlns:a16="http://schemas.microsoft.com/office/drawing/2014/main" id="{7A2E64DC-0975-A975-8ABC-B9D9581047C4}"/>
              </a:ext>
            </a:extLst>
          </p:cNvPr>
          <p:cNvSpPr txBox="1"/>
          <p:nvPr/>
        </p:nvSpPr>
        <p:spPr>
          <a:xfrm>
            <a:off x="6780996" y="652234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Stofledning eksempel </a:t>
            </a:r>
          </a:p>
        </p:txBody>
      </p:sp>
    </p:spTree>
    <p:extLst>
      <p:ext uri="{BB962C8B-B14F-4D97-AF65-F5344CB8AC3E}">
        <p14:creationId xmlns:p14="http://schemas.microsoft.com/office/powerpoint/2010/main" val="388073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46743E34-FB5A-4D9C-8B53-89B05A5BD24A}"/>
              </a:ext>
            </a:extLst>
          </p:cNvPr>
          <p:cNvSpPr txBox="1"/>
          <p:nvPr/>
        </p:nvSpPr>
        <p:spPr>
          <a:xfrm>
            <a:off x="3250756" y="8723712"/>
            <a:ext cx="5864539" cy="553998"/>
          </a:xfrm>
          <a:prstGeom prst="rect">
            <a:avLst/>
          </a:prstGeom>
          <a:noFill/>
        </p:spPr>
        <p:txBody>
          <a:bodyPr wrap="square" rtlCol="0">
            <a:spAutoFit/>
          </a:bodyPr>
          <a:lstStyle/>
          <a:p>
            <a:endParaRPr lang="da-DK" sz="1000">
              <a:latin typeface="Arial" panose="020B0604020202020204" pitchFamily="34" charset="0"/>
              <a:cs typeface="Arial" panose="020B0604020202020204" pitchFamily="34" charset="0"/>
            </a:endParaRPr>
          </a:p>
          <a:p>
            <a:pPr>
              <a:tabLst>
                <a:tab pos="1789113" algn="l"/>
              </a:tabLst>
            </a:pPr>
            <a:endParaRPr lang="da-DK" sz="1000">
              <a:latin typeface="Arial" panose="020B0604020202020204" pitchFamily="34" charset="0"/>
              <a:cs typeface="Arial" panose="020B0604020202020204" pitchFamily="34" charset="0"/>
            </a:endParaRPr>
          </a:p>
          <a:p>
            <a:pPr algn="just"/>
            <a:r>
              <a:rPr lang="da-DK" sz="1000" i="1">
                <a:latin typeface="Arial" panose="020B0604020202020204" pitchFamily="34" charset="0"/>
                <a:cs typeface="Arial" panose="020B0604020202020204" pitchFamily="34" charset="0"/>
              </a:rPr>
              <a:t>  </a:t>
            </a:r>
            <a:endParaRPr lang="da-DK" sz="1000" i="1"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68DC3841-0401-4F8E-A483-762F452D5B51}"/>
              </a:ext>
            </a:extLst>
          </p:cNvPr>
          <p:cNvSpPr txBox="1">
            <a:spLocks/>
          </p:cNvSpPr>
          <p:nvPr/>
        </p:nvSpPr>
        <p:spPr>
          <a:xfrm>
            <a:off x="876601" y="533479"/>
            <a:ext cx="8040109" cy="450595"/>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00000"/>
              </a:lnSpc>
              <a:spcBef>
                <a:spcPts val="0"/>
              </a:spcBef>
            </a:pPr>
            <a:r>
              <a:rPr lang="da-DK" sz="1600" b="1" dirty="0">
                <a:ea typeface="Verdana" panose="020B0604030504040204" pitchFamily="34" charset="0"/>
              </a:rPr>
              <a:t>ØKONOMI  OG FINANSIERING</a:t>
            </a:r>
          </a:p>
          <a:p>
            <a:pPr>
              <a:lnSpc>
                <a:spcPct val="100000"/>
              </a:lnSpc>
              <a:spcBef>
                <a:spcPts val="0"/>
              </a:spcBef>
            </a:pPr>
            <a:endParaRPr lang="da-DK" sz="1600" b="1" dirty="0">
              <a:ea typeface="Verdana" panose="020B0604030504040204" pitchFamily="34" charset="0"/>
            </a:endParaRPr>
          </a:p>
          <a:p>
            <a:pPr>
              <a:lnSpc>
                <a:spcPct val="100000"/>
              </a:lnSpc>
              <a:spcBef>
                <a:spcPts val="0"/>
              </a:spcBef>
            </a:pPr>
            <a:endParaRPr lang="da-DK" sz="1000" dirty="0">
              <a:ea typeface="Verdana" panose="020B0604030504040204" pitchFamily="34" charset="0"/>
            </a:endParaRPr>
          </a:p>
          <a:p>
            <a:pPr>
              <a:lnSpc>
                <a:spcPct val="100000"/>
              </a:lnSpc>
            </a:pPr>
            <a:endParaRPr lang="da-DK" sz="1800" dirty="0"/>
          </a:p>
          <a:p>
            <a:pPr>
              <a:lnSpc>
                <a:spcPct val="150000"/>
              </a:lnSpc>
            </a:pPr>
            <a:endParaRPr lang="da-DK" sz="2000" dirty="0"/>
          </a:p>
        </p:txBody>
      </p:sp>
      <p:sp>
        <p:nvSpPr>
          <p:cNvPr id="3" name="Tekstfelt 2">
            <a:extLst>
              <a:ext uri="{FF2B5EF4-FFF2-40B4-BE49-F238E27FC236}">
                <a16:creationId xmlns:a16="http://schemas.microsoft.com/office/drawing/2014/main" id="{18AA3718-B469-4667-A176-462250AAFCBC}"/>
              </a:ext>
            </a:extLst>
          </p:cNvPr>
          <p:cNvSpPr txBox="1"/>
          <p:nvPr/>
        </p:nvSpPr>
        <p:spPr>
          <a:xfrm>
            <a:off x="753938" y="765365"/>
            <a:ext cx="5723102" cy="261610"/>
          </a:xfrm>
          <a:prstGeom prst="rect">
            <a:avLst/>
          </a:prstGeom>
          <a:noFill/>
        </p:spPr>
        <p:txBody>
          <a:bodyPr wrap="square" rtlCol="0">
            <a:spAutoFit/>
          </a:bodyPr>
          <a:lstStyle/>
          <a:p>
            <a:pPr marL="0" marR="0" lvl="0" indent="0" algn="l" defTabSz="142555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4B5159"/>
                </a:solidFill>
                <a:effectLst/>
                <a:uLnTx/>
                <a:uFillTx/>
                <a:latin typeface="Arial" panose="020B0604020202020204" pitchFamily="34" charset="0"/>
                <a:ea typeface="Verdana" panose="020B0604030504040204" pitchFamily="34" charset="0"/>
                <a:cs typeface="Arial" panose="020B0604020202020204" pitchFamily="34" charset="0"/>
              </a:rPr>
              <a:t> ØKONOMI – FINANSIERING - HUSLEJENING</a:t>
            </a:r>
          </a:p>
        </p:txBody>
      </p:sp>
      <p:sp>
        <p:nvSpPr>
          <p:cNvPr id="7" name="Rectangle 1">
            <a:extLst>
              <a:ext uri="{FF2B5EF4-FFF2-40B4-BE49-F238E27FC236}">
                <a16:creationId xmlns:a16="http://schemas.microsoft.com/office/drawing/2014/main" id="{530A3CC8-A699-4CC8-A4CE-52CC85364699}"/>
              </a:ext>
            </a:extLst>
          </p:cNvPr>
          <p:cNvSpPr>
            <a:spLocks noChangeArrowheads="1"/>
          </p:cNvSpPr>
          <p:nvPr/>
        </p:nvSpPr>
        <p:spPr bwMode="auto">
          <a:xfrm>
            <a:off x="753940" y="8577816"/>
            <a:ext cx="804010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Landsbyggefondens årlige driftsstøtte gives som et årligt tilskud, der gradvis bliver nedtrappet, hvilket betyder at huslejen vil blive reguleret med den almindelige prisudvikling, svarende til en stigning hvert år på ca. 0,9 % efter det 4. år efter helhedsplanens afslutning.</a:t>
            </a:r>
            <a:endParaRPr kumimoji="0" lang="da-DK" altLang="da-DK" sz="18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200ADC01-2B2A-4C17-84A5-77D42FA05D55}"/>
              </a:ext>
            </a:extLst>
          </p:cNvPr>
          <p:cNvSpPr txBox="1"/>
          <p:nvPr/>
        </p:nvSpPr>
        <p:spPr>
          <a:xfrm>
            <a:off x="753938" y="1377691"/>
            <a:ext cx="4826728" cy="4154984"/>
          </a:xfrm>
          <a:prstGeom prst="rect">
            <a:avLst/>
          </a:prstGeom>
          <a:noFill/>
        </p:spPr>
        <p:txBody>
          <a:bodyPr wrap="square" rtlCol="0">
            <a:spAutoFit/>
          </a:bodyPr>
          <a:lstStyle/>
          <a:p>
            <a:pPr algn="just"/>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De samlede udgifter til renoveringsarbejderne, som indgår i den reviderede helhedsplan, er opgjort til ca. 129 mio. kr. inkl. moms. Uden økonomisk støtte fra Landsbyggefonden kræver renoveringen, at huslejen stiger med ca. 39 %.</a:t>
            </a:r>
          </a:p>
          <a:p>
            <a:pPr algn="just"/>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Denne huslejestigning er alt for stor for de boliger, </a:t>
            </a:r>
            <a:r>
              <a:rPr lang="da-DK" sz="1100" dirty="0">
                <a:highlight>
                  <a:srgbClr val="FFFF00"/>
                </a:highlight>
                <a:latin typeface="Arial" panose="020B0604020202020204" pitchFamily="34" charset="0"/>
                <a:ea typeface="Calibri" panose="020F0502020204030204" pitchFamily="34" charset="0"/>
                <a:cs typeface="Arial" panose="020B0604020202020204" pitchFamily="34" charset="0"/>
              </a:rPr>
              <a:t>Grønnehaven</a:t>
            </a:r>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 kan tilbyde - selv efter en renovering. Ved at gennemføre renoveringen, som et samarbejde med Landsbyggefonden, kan der fastholdes et attraktivt huslejeniveau i fremtiden.</a:t>
            </a:r>
          </a:p>
          <a:p>
            <a:pPr algn="just"/>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Landsbyggefonden har givet tilsagn om, at støtte det reviderede projektet med knap 73 mio. kr. uden huslejekonsekvens, men det kræver, at helhedsplanen udføres i dens samlede form, som  beskrevet i denne temaavis.</a:t>
            </a:r>
          </a:p>
          <a:p>
            <a:pPr algn="just"/>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Forudsætningen er derfor, at afdelingen bidrager med at finansiere de resterende ca. 56 mio. kr. Dette har afdelingen mulighed for ved dels at ”nedspare” henlæggelserne i 2023/24 med 1 mio. kr. og i 2024/25 med 1,6 mio. kr., dels foretage en besparelse på 200.000 kr. pr. år på drift- og vedligeholdelsesplanen samt optage et kreditforeningslån til finansiering af de resterende 989.000 kr./år svarende til en huslejestigning i 2023/24 på 1,63 % og ved helhedsplanens afslutning i 2024/25 på 6,56 %.</a:t>
            </a:r>
          </a:p>
          <a:p>
            <a:pPr algn="just"/>
            <a:r>
              <a:rPr lang="da-DK" sz="1100" dirty="0">
                <a:effectLst/>
                <a:highlight>
                  <a:srgbClr val="FFFF00"/>
                </a:highlight>
                <a:latin typeface="Arial" panose="020B0604020202020204" pitchFamily="34" charset="0"/>
                <a:ea typeface="Calibri" panose="020F0502020204030204" pitchFamily="34" charset="0"/>
                <a:cs typeface="Arial" panose="020B0604020202020204" pitchFamily="34" charset="0"/>
              </a:rPr>
              <a:t>Det betyder, at hvis helhedsplanen gennemføres med økonomisk hjælp fra Landsbyggefonden og en huslejestigningen, vil den gennemsnitlige m²-pris stige fra 945 kr./m² pr. 01.10.2022 til 1.024 kr./m² i 2024/25, når projektet er afsluttet. Dette er dog med forbehold for den almindelige udvikling i budgettet.</a:t>
            </a:r>
          </a:p>
        </p:txBody>
      </p:sp>
      <p:sp>
        <p:nvSpPr>
          <p:cNvPr id="2" name="Rectangle 1">
            <a:extLst>
              <a:ext uri="{FF2B5EF4-FFF2-40B4-BE49-F238E27FC236}">
                <a16:creationId xmlns:a16="http://schemas.microsoft.com/office/drawing/2014/main" id="{18F95727-09D2-4C84-B741-50C24751E14B}"/>
              </a:ext>
            </a:extLst>
          </p:cNvPr>
          <p:cNvSpPr>
            <a:spLocks noChangeArrowheads="1"/>
          </p:cNvSpPr>
          <p:nvPr/>
        </p:nvSpPr>
        <p:spPr bwMode="auto">
          <a:xfrm>
            <a:off x="753938" y="5684892"/>
            <a:ext cx="80401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Nedenfor kan du se det nuværende huslejeniveau pr. lejlighed samt huslejekonsekvensen og huslejeændringen pr. lejlighed efter renoveringen.</a:t>
            </a:r>
            <a:endParaRPr kumimoji="0" lang="da-DK" altLang="da-DK" sz="1800"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10" name="Billede 9">
            <a:extLst>
              <a:ext uri="{FF2B5EF4-FFF2-40B4-BE49-F238E27FC236}">
                <a16:creationId xmlns:a16="http://schemas.microsoft.com/office/drawing/2014/main" id="{BCBD0868-7F67-4CED-A9C9-A651F740D3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15" t="6450" r="8586" b="4330"/>
          <a:stretch/>
        </p:blipFill>
        <p:spPr>
          <a:xfrm>
            <a:off x="12992376" y="8847322"/>
            <a:ext cx="2126974" cy="1844491"/>
          </a:xfrm>
          <a:prstGeom prst="rect">
            <a:avLst/>
          </a:prstGeom>
        </p:spPr>
      </p:pic>
      <p:graphicFrame>
        <p:nvGraphicFramePr>
          <p:cNvPr id="8" name="Tabel 7">
            <a:extLst>
              <a:ext uri="{FF2B5EF4-FFF2-40B4-BE49-F238E27FC236}">
                <a16:creationId xmlns:a16="http://schemas.microsoft.com/office/drawing/2014/main" id="{34B49437-D826-41FA-88AB-2772B073763A}"/>
              </a:ext>
            </a:extLst>
          </p:cNvPr>
          <p:cNvGraphicFramePr>
            <a:graphicFrameLocks noGrp="1"/>
          </p:cNvGraphicFramePr>
          <p:nvPr>
            <p:extLst>
              <p:ext uri="{D42A27DB-BD31-4B8C-83A1-F6EECF244321}">
                <p14:modId xmlns:p14="http://schemas.microsoft.com/office/powerpoint/2010/main" val="1353048059"/>
              </p:ext>
            </p:extLst>
          </p:nvPr>
        </p:nvGraphicFramePr>
        <p:xfrm>
          <a:off x="753938" y="6271983"/>
          <a:ext cx="9460406" cy="1971795"/>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2634304">
                  <a:extLst>
                    <a:ext uri="{9D8B030D-6E8A-4147-A177-3AD203B41FA5}">
                      <a16:colId xmlns:a16="http://schemas.microsoft.com/office/drawing/2014/main" val="1573414253"/>
                    </a:ext>
                  </a:extLst>
                </a:gridCol>
                <a:gridCol w="602511">
                  <a:extLst>
                    <a:ext uri="{9D8B030D-6E8A-4147-A177-3AD203B41FA5}">
                      <a16:colId xmlns:a16="http://schemas.microsoft.com/office/drawing/2014/main" val="3632943874"/>
                    </a:ext>
                  </a:extLst>
                </a:gridCol>
                <a:gridCol w="1034903">
                  <a:extLst>
                    <a:ext uri="{9D8B030D-6E8A-4147-A177-3AD203B41FA5}">
                      <a16:colId xmlns:a16="http://schemas.microsoft.com/office/drawing/2014/main" val="3507510507"/>
                    </a:ext>
                  </a:extLst>
                </a:gridCol>
                <a:gridCol w="1041991">
                  <a:extLst>
                    <a:ext uri="{9D8B030D-6E8A-4147-A177-3AD203B41FA5}">
                      <a16:colId xmlns:a16="http://schemas.microsoft.com/office/drawing/2014/main" val="788386660"/>
                    </a:ext>
                  </a:extLst>
                </a:gridCol>
                <a:gridCol w="1339702">
                  <a:extLst>
                    <a:ext uri="{9D8B030D-6E8A-4147-A177-3AD203B41FA5}">
                      <a16:colId xmlns:a16="http://schemas.microsoft.com/office/drawing/2014/main" val="3116264685"/>
                    </a:ext>
                  </a:extLst>
                </a:gridCol>
                <a:gridCol w="1448941">
                  <a:extLst>
                    <a:ext uri="{9D8B030D-6E8A-4147-A177-3AD203B41FA5}">
                      <a16:colId xmlns:a16="http://schemas.microsoft.com/office/drawing/2014/main" val="2505474398"/>
                    </a:ext>
                  </a:extLst>
                </a:gridCol>
                <a:gridCol w="1358054">
                  <a:extLst>
                    <a:ext uri="{9D8B030D-6E8A-4147-A177-3AD203B41FA5}">
                      <a16:colId xmlns:a16="http://schemas.microsoft.com/office/drawing/2014/main" val="1840875516"/>
                    </a:ext>
                  </a:extLst>
                </a:gridCol>
              </a:tblGrid>
              <a:tr h="459900">
                <a:tc gridSpan="2">
                  <a:txBody>
                    <a:bodyPr/>
                    <a:lstStyle/>
                    <a:p>
                      <a:pPr>
                        <a:lnSpc>
                          <a:spcPct val="107000"/>
                        </a:lnSpc>
                      </a:pPr>
                      <a:endParaRPr lang="da-DK" sz="1000" dirty="0">
                        <a:effectLst/>
                        <a:latin typeface="Arial" panose="020B0604020202020204" pitchFamily="34" charset="0"/>
                        <a:cs typeface="Arial" panose="020B0604020202020204" pitchFamily="34" charset="0"/>
                      </a:endParaRPr>
                    </a:p>
                  </a:txBody>
                  <a:tcPr marL="44450" marR="44450" marT="0" marB="0" anchor="b">
                    <a:solidFill>
                      <a:srgbClr val="AEBABA"/>
                    </a:solidFill>
                  </a:tcPr>
                </a:tc>
                <a:tc hMerge="1">
                  <a:txBody>
                    <a:bodyPr/>
                    <a:lstStyle/>
                    <a:p>
                      <a:pPr>
                        <a:lnSpc>
                          <a:spcPct val="107000"/>
                        </a:lnSpc>
                      </a:pPr>
                      <a:endParaRPr lang="da-DK" sz="1600" dirty="0">
                        <a:effectLst/>
                        <a:latin typeface="Calibri" panose="020F0502020204030204" pitchFamily="34" charset="0"/>
                        <a:cs typeface="Times New Roman" panose="02020603050405020304" pitchFamily="18" charset="0"/>
                      </a:endParaRPr>
                    </a:p>
                  </a:txBody>
                  <a:tcPr marL="44450" marR="44450" marT="0" marB="0" anchor="b">
                    <a:solidFill>
                      <a:srgbClr val="AEBABA"/>
                    </a:solidFill>
                  </a:tcPr>
                </a:tc>
                <a:tc>
                  <a:txBody>
                    <a:bodyPr/>
                    <a:lstStyle/>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Husleje</a:t>
                      </a:r>
                    </a:p>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pr. ??.??.????</a:t>
                      </a:r>
                      <a:endParaRPr lang="da-DK" sz="1000" kern="1100" baseline="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solidFill>
                      <a:srgbClr val="AEBABA"/>
                    </a:solidFill>
                  </a:tcPr>
                </a:tc>
                <a:tc>
                  <a:txBody>
                    <a:bodyPr/>
                    <a:lstStyle/>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Husleje (1,33%)</a:t>
                      </a:r>
                    </a:p>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pr. ??.??.????</a:t>
                      </a:r>
                      <a:endParaRPr lang="da-DK" sz="1000" kern="1100" baseline="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solidFill>
                      <a:srgbClr val="AEBABA"/>
                    </a:solidFill>
                  </a:tcPr>
                </a:tc>
                <a:tc>
                  <a:txBody>
                    <a:bodyPr/>
                    <a:lstStyle/>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Husleje (1,63%)</a:t>
                      </a:r>
                    </a:p>
                    <a:p>
                      <a:pPr>
                        <a:lnSpc>
                          <a:spcPct val="107000"/>
                        </a:lnSpc>
                        <a:spcAft>
                          <a:spcPts val="800"/>
                        </a:spcAft>
                      </a:pPr>
                      <a:r>
                        <a:rPr lang="da-DK" sz="1000" kern="1100" baseline="0" dirty="0">
                          <a:effectLst/>
                          <a:latin typeface="Arial" panose="020B0604020202020204" pitchFamily="34" charset="0"/>
                          <a:cs typeface="Arial" panose="020B0604020202020204" pitchFamily="34" charset="0"/>
                        </a:rPr>
                        <a:t>pr. ??.??.????</a:t>
                      </a:r>
                      <a:endParaRPr lang="da-DK" sz="1000" kern="1100" baseline="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solidFill>
                      <a:srgbClr val="AEBABA"/>
                    </a:solidFill>
                  </a:tcPr>
                </a:tc>
                <a:tc>
                  <a:txBody>
                    <a:bodyPr/>
                    <a:lstStyle/>
                    <a:p>
                      <a:pPr marL="0" algn="l" defTabSz="1425550" rtl="0" eaLnBrk="1" latinLnBrk="0" hangingPunct="1">
                        <a:lnSpc>
                          <a:spcPct val="150000"/>
                        </a:lnSpc>
                        <a:spcAft>
                          <a:spcPts val="800"/>
                        </a:spcAft>
                      </a:pPr>
                      <a:r>
                        <a:rPr lang="da-DK" sz="1000" b="1" kern="1100" baseline="0" dirty="0">
                          <a:solidFill>
                            <a:schemeClr val="lt1"/>
                          </a:solidFill>
                          <a:effectLst/>
                          <a:latin typeface="Arial" panose="020B0604020202020204" pitchFamily="34" charset="0"/>
                          <a:ea typeface="+mn-ea"/>
                          <a:cs typeface="Arial" panose="020B0604020202020204" pitchFamily="34" charset="0"/>
                        </a:rPr>
                        <a:t>Husleje (6,56%) efter renovering 2024/25</a:t>
                      </a:r>
                    </a:p>
                  </a:txBody>
                  <a:tcPr marL="44450" marR="44450" marT="0" marB="0" anchor="b">
                    <a:solidFill>
                      <a:srgbClr val="AEBABA"/>
                    </a:solidFill>
                  </a:tcPr>
                </a:tc>
                <a:tc>
                  <a:txBody>
                    <a:bodyPr/>
                    <a:lstStyle/>
                    <a:p>
                      <a:pPr marL="0" algn="l" defTabSz="1425550" rtl="0" eaLnBrk="1" latinLnBrk="0" hangingPunct="1">
                        <a:lnSpc>
                          <a:spcPct val="100000"/>
                        </a:lnSpc>
                        <a:spcAft>
                          <a:spcPts val="800"/>
                        </a:spcAft>
                      </a:pPr>
                      <a:r>
                        <a:rPr lang="da-DK" sz="1000" b="1" kern="1100" baseline="0" dirty="0">
                          <a:solidFill>
                            <a:schemeClr val="lt1"/>
                          </a:solidFill>
                          <a:effectLst/>
                          <a:latin typeface="Arial" panose="020B0604020202020204" pitchFamily="34" charset="0"/>
                          <a:ea typeface="+mn-ea"/>
                          <a:cs typeface="Arial" panose="020B0604020202020204" pitchFamily="34" charset="0"/>
                        </a:rPr>
                        <a:t>Huslejeændring</a:t>
                      </a:r>
                    </a:p>
                    <a:p>
                      <a:pPr marL="0" algn="l" defTabSz="1425550" rtl="0" eaLnBrk="1" latinLnBrk="0" hangingPunct="1">
                        <a:lnSpc>
                          <a:spcPct val="100000"/>
                        </a:lnSpc>
                        <a:spcAft>
                          <a:spcPts val="800"/>
                        </a:spcAft>
                      </a:pPr>
                      <a:r>
                        <a:rPr lang="da-DK" sz="1000" b="1" kern="1100" baseline="0" dirty="0">
                          <a:solidFill>
                            <a:schemeClr val="lt1"/>
                          </a:solidFill>
                          <a:effectLst/>
                          <a:latin typeface="Arial" panose="020B0604020202020204" pitchFamily="34" charset="0"/>
                          <a:ea typeface="+mn-ea"/>
                          <a:cs typeface="Arial" panose="020B0604020202020204" pitchFamily="34" charset="0"/>
                        </a:rPr>
                        <a:t>i kr. pr. mdr.</a:t>
                      </a:r>
                    </a:p>
                  </a:txBody>
                  <a:tcPr marL="44450" marR="44450" marT="0" marB="0" anchor="b">
                    <a:solidFill>
                      <a:srgbClr val="AEBABA"/>
                    </a:solidFill>
                  </a:tcPr>
                </a:tc>
                <a:extLst>
                  <a:ext uri="{0D108BD9-81ED-4DB2-BD59-A6C34878D82A}">
                    <a16:rowId xmlns:a16="http://schemas.microsoft.com/office/drawing/2014/main" val="3581984171"/>
                  </a:ext>
                </a:extLst>
              </a:tr>
              <a:tr h="302379">
                <a:tc>
                  <a:txBody>
                    <a:bodyPr/>
                    <a:lstStyle/>
                    <a:p>
                      <a:pPr>
                        <a:lnSpc>
                          <a:spcPct val="107000"/>
                        </a:lnSpc>
                        <a:spcAft>
                          <a:spcPts val="800"/>
                        </a:spcAft>
                      </a:pPr>
                      <a:r>
                        <a:rPr lang="da-DK" sz="1000" dirty="0">
                          <a:effectLst/>
                          <a:latin typeface="Arial" panose="020B0604020202020204" pitchFamily="34" charset="0"/>
                          <a:cs typeface="Arial" panose="020B0604020202020204" pitchFamily="34" charset="0"/>
                        </a:rPr>
                        <a:t>Gavl tilgængelighedsboliger </a:t>
                      </a:r>
                      <a:endParaRPr lang="da-DK"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r>
                        <a:rPr lang="da-DK" sz="1000" b="0" dirty="0">
                          <a:effectLst/>
                          <a:latin typeface="Arial" panose="020B0604020202020204" pitchFamily="34" charset="0"/>
                          <a:cs typeface="Arial" panose="020B0604020202020204" pitchFamily="34" charset="0"/>
                        </a:rPr>
                        <a:t>71,3 m</a:t>
                      </a:r>
                      <a:r>
                        <a:rPr lang="da-DK" sz="1000" b="0" baseline="30000" dirty="0">
                          <a:effectLst/>
                          <a:latin typeface="Arial" panose="020B0604020202020204" pitchFamily="34" charset="0"/>
                          <a:cs typeface="Arial" panose="020B0604020202020204" pitchFamily="34" charset="0"/>
                        </a:rPr>
                        <a:t>2</a:t>
                      </a:r>
                      <a:endParaRPr lang="da-DK" sz="1000" dirty="0">
                        <a:latin typeface="Arial" panose="020B060402020202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extLst>
                  <a:ext uri="{0D108BD9-81ED-4DB2-BD59-A6C34878D82A}">
                    <a16:rowId xmlns:a16="http://schemas.microsoft.com/office/drawing/2014/main" val="951343020"/>
                  </a:ext>
                </a:extLst>
              </a:tr>
              <a:tr h="302379">
                <a:tc>
                  <a:txBody>
                    <a:bodyPr/>
                    <a:lstStyle/>
                    <a:p>
                      <a:pPr marL="0" algn="l" defTabSz="1425550" rtl="0" eaLnBrk="1" latinLnBrk="0" hangingPunct="1">
                        <a:lnSpc>
                          <a:spcPct val="107000"/>
                        </a:lnSpc>
                        <a:spcAft>
                          <a:spcPts val="800"/>
                        </a:spcAft>
                      </a:pPr>
                      <a:r>
                        <a:rPr lang="da-DK" sz="1000" b="1" kern="1200" dirty="0">
                          <a:solidFill>
                            <a:schemeClr val="lt1"/>
                          </a:solidFill>
                          <a:effectLst/>
                          <a:latin typeface="Arial" panose="020B0604020202020204" pitchFamily="34" charset="0"/>
                          <a:ea typeface="+mn-ea"/>
                          <a:cs typeface="Arial" panose="020B0604020202020204" pitchFamily="34" charset="0"/>
                        </a:rPr>
                        <a:t>Gavl boliger i blok 12 og 16 </a:t>
                      </a:r>
                    </a:p>
                  </a:txBody>
                  <a:tcPr marL="44450" marR="44450" marT="0" marB="0" anchor="ctr">
                    <a:solidFill>
                      <a:srgbClr val="AEBABA"/>
                    </a:solidFill>
                  </a:tcPr>
                </a:tc>
                <a:tc>
                  <a:txBody>
                    <a:bodyPr/>
                    <a:lstStyle/>
                    <a:p>
                      <a:r>
                        <a:rPr lang="da-DK" sz="1000" b="0" dirty="0">
                          <a:effectLst/>
                          <a:latin typeface="Arial" panose="020B0604020202020204" pitchFamily="34" charset="0"/>
                          <a:cs typeface="Arial" panose="020B0604020202020204" pitchFamily="34" charset="0"/>
                        </a:rPr>
                        <a:t>71,3 m</a:t>
                      </a:r>
                      <a:r>
                        <a:rPr lang="da-DK" sz="1000" b="0" baseline="30000" dirty="0">
                          <a:effectLst/>
                          <a:latin typeface="Arial" panose="020B0604020202020204" pitchFamily="34" charset="0"/>
                          <a:cs typeface="Arial" panose="020B0604020202020204" pitchFamily="34" charset="0"/>
                        </a:rPr>
                        <a:t>2</a:t>
                      </a:r>
                      <a:endParaRPr lang="da-DK" sz="1000" b="0" dirty="0">
                        <a:effectLst/>
                        <a:latin typeface="Arial" panose="020B060402020202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extLst>
                  <a:ext uri="{0D108BD9-81ED-4DB2-BD59-A6C34878D82A}">
                    <a16:rowId xmlns:a16="http://schemas.microsoft.com/office/drawing/2014/main" val="4199081614"/>
                  </a:ext>
                </a:extLst>
              </a:tr>
              <a:tr h="302379">
                <a:tc>
                  <a:txBody>
                    <a:bodyPr/>
                    <a:lstStyle/>
                    <a:p>
                      <a:pPr>
                        <a:lnSpc>
                          <a:spcPct val="107000"/>
                        </a:lnSpc>
                        <a:spcAft>
                          <a:spcPts val="800"/>
                        </a:spcAft>
                      </a:pPr>
                      <a:r>
                        <a:rPr lang="da-DK" sz="1000" dirty="0">
                          <a:effectLst/>
                          <a:latin typeface="Arial" panose="020B0604020202020204" pitchFamily="34" charset="0"/>
                          <a:ea typeface="Calibri" panose="020F0502020204030204" pitchFamily="34" charset="0"/>
                          <a:cs typeface="Arial" panose="020B0604020202020204" pitchFamily="34" charset="0"/>
                        </a:rPr>
                        <a:t>Indeliggende tilgængelighedsboliger</a:t>
                      </a:r>
                    </a:p>
                  </a:txBody>
                  <a:tcPr marL="44450" marR="44450" marT="0" marB="0" anchor="ctr">
                    <a:solidFill>
                      <a:srgbClr val="AEBABA"/>
                    </a:solidFill>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da-DK" sz="1000" b="0" dirty="0">
                          <a:effectLst/>
                          <a:latin typeface="Arial" panose="020B0604020202020204" pitchFamily="34" charset="0"/>
                          <a:cs typeface="Arial" panose="020B0604020202020204" pitchFamily="34" charset="0"/>
                        </a:rPr>
                        <a:t>69 m</a:t>
                      </a:r>
                      <a:r>
                        <a:rPr lang="da-DK" sz="1000" b="0" baseline="30000" dirty="0">
                          <a:effectLst/>
                          <a:latin typeface="Arial" panose="020B0604020202020204" pitchFamily="34" charset="0"/>
                          <a:cs typeface="Arial" panose="020B0604020202020204" pitchFamily="34" charset="0"/>
                        </a:rPr>
                        <a:t>2  </a:t>
                      </a:r>
                      <a:endParaRPr lang="da-DK" sz="1000" dirty="0">
                        <a:latin typeface="Arial" panose="020B060402020202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D9DFDF"/>
                    </a:solidFill>
                  </a:tcPr>
                </a:tc>
                <a:extLst>
                  <a:ext uri="{0D108BD9-81ED-4DB2-BD59-A6C34878D82A}">
                    <a16:rowId xmlns:a16="http://schemas.microsoft.com/office/drawing/2014/main" val="798717423"/>
                  </a:ext>
                </a:extLst>
              </a:tr>
              <a:tr h="302379">
                <a:tc>
                  <a:txBody>
                    <a:bodyPr/>
                    <a:lstStyle/>
                    <a:p>
                      <a:pPr>
                        <a:lnSpc>
                          <a:spcPct val="107000"/>
                        </a:lnSpc>
                        <a:spcAft>
                          <a:spcPts val="800"/>
                        </a:spcAft>
                      </a:pPr>
                      <a:r>
                        <a:rPr lang="da-DK" sz="1000" dirty="0">
                          <a:effectLst/>
                          <a:latin typeface="Arial" panose="020B0604020202020204" pitchFamily="34" charset="0"/>
                          <a:cs typeface="Arial" panose="020B0604020202020204" pitchFamily="34" charset="0"/>
                        </a:rPr>
                        <a:t>Indeliggende boliger i blok 12, 14 og 16</a:t>
                      </a:r>
                      <a:endParaRPr lang="da-DK"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r>
                        <a:rPr lang="da-DK" sz="1000" b="0" dirty="0">
                          <a:effectLst/>
                          <a:latin typeface="Arial" panose="020B0604020202020204" pitchFamily="34" charset="0"/>
                          <a:cs typeface="Arial" panose="020B0604020202020204" pitchFamily="34" charset="0"/>
                        </a:rPr>
                        <a:t>69 m</a:t>
                      </a:r>
                      <a:r>
                        <a:rPr lang="da-DK" sz="1000" b="0" baseline="30000" dirty="0">
                          <a:effectLst/>
                          <a:latin typeface="Arial" panose="020B0604020202020204" pitchFamily="34" charset="0"/>
                          <a:cs typeface="Arial" panose="020B0604020202020204" pitchFamily="34" charset="0"/>
                        </a:rPr>
                        <a:t>2</a:t>
                      </a:r>
                      <a:endParaRPr lang="da-DK" sz="1000" dirty="0">
                        <a:latin typeface="Arial" panose="020B060402020202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tc>
                  <a:txBody>
                    <a:bodyPr/>
                    <a:lstStyle/>
                    <a:p>
                      <a:pPr algn="r">
                        <a:lnSpc>
                          <a:spcPct val="107000"/>
                        </a:lnSpc>
                        <a:spcAft>
                          <a:spcPts val="800"/>
                        </a:spcAft>
                      </a:pPr>
                      <a:endParaRPr lang="da-DK" sz="1000" b="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solidFill>
                      <a:srgbClr val="AEBABA"/>
                    </a:solidFill>
                  </a:tcPr>
                </a:tc>
                <a:extLst>
                  <a:ext uri="{0D108BD9-81ED-4DB2-BD59-A6C34878D82A}">
                    <a16:rowId xmlns:a16="http://schemas.microsoft.com/office/drawing/2014/main" val="3660390885"/>
                  </a:ext>
                </a:extLst>
              </a:tr>
              <a:tr h="302379">
                <a:tc>
                  <a:txBody>
                    <a:bodyPr/>
                    <a:lstStyle/>
                    <a:p>
                      <a:pPr marL="0" algn="l" defTabSz="1425550" rtl="0" eaLnBrk="1" latinLnBrk="0" hangingPunct="1">
                        <a:lnSpc>
                          <a:spcPct val="107000"/>
                        </a:lnSpc>
                        <a:spcAft>
                          <a:spcPts val="800"/>
                        </a:spcAft>
                      </a:pPr>
                      <a:r>
                        <a:rPr lang="da-DK" sz="1000" b="1" kern="1200" dirty="0">
                          <a:solidFill>
                            <a:schemeClr val="lt1"/>
                          </a:solidFill>
                          <a:effectLst/>
                          <a:latin typeface="Arial" panose="020B0604020202020204" pitchFamily="34" charset="0"/>
                          <a:ea typeface="+mn-ea"/>
                          <a:cs typeface="Arial" panose="020B0604020202020204" pitchFamily="34" charset="0"/>
                        </a:rPr>
                        <a:t>Gavl boliger i blok 14 </a:t>
                      </a:r>
                    </a:p>
                  </a:txBody>
                  <a:tcPr marL="44450" marR="44450" marT="0" marB="0" anchor="ctr">
                    <a:solidFill>
                      <a:srgbClr val="AEBABA"/>
                    </a:solidFill>
                  </a:tcPr>
                </a:tc>
                <a:tc>
                  <a:txBody>
                    <a:bodyPr/>
                    <a:lstStyle/>
                    <a:p>
                      <a:pPr marL="0" algn="l" defTabSz="1425550" rtl="0" eaLnBrk="1" latinLnBrk="0" hangingPunct="1">
                        <a:lnSpc>
                          <a:spcPct val="107000"/>
                        </a:lnSpc>
                        <a:spcAft>
                          <a:spcPts val="800"/>
                        </a:spcAft>
                      </a:pPr>
                      <a:r>
                        <a:rPr lang="da-DK" sz="1000" b="0" kern="1200" dirty="0">
                          <a:solidFill>
                            <a:schemeClr val="dk1"/>
                          </a:solidFill>
                          <a:effectLst/>
                          <a:latin typeface="Arial" panose="020B0604020202020204" pitchFamily="34" charset="0"/>
                          <a:ea typeface="+mn-ea"/>
                          <a:cs typeface="Arial" panose="020B0604020202020204" pitchFamily="34" charset="0"/>
                        </a:rPr>
                        <a:t>80 </a:t>
                      </a:r>
                      <a:r>
                        <a:rPr lang="da-DK" sz="1000" b="0" dirty="0">
                          <a:effectLst/>
                          <a:latin typeface="Arial" panose="020B0604020202020204" pitchFamily="34" charset="0"/>
                          <a:cs typeface="Arial" panose="020B0604020202020204" pitchFamily="34" charset="0"/>
                        </a:rPr>
                        <a:t>m</a:t>
                      </a:r>
                      <a:r>
                        <a:rPr lang="da-DK" sz="1000" b="0" baseline="30000" dirty="0">
                          <a:effectLst/>
                          <a:latin typeface="Arial" panose="020B0604020202020204" pitchFamily="34" charset="0"/>
                          <a:cs typeface="Arial" panose="020B0604020202020204" pitchFamily="34" charset="0"/>
                        </a:rPr>
                        <a:t>2</a:t>
                      </a: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tc>
                  <a:txBody>
                    <a:bodyPr/>
                    <a:lstStyle/>
                    <a:p>
                      <a:pPr marL="0" algn="r" defTabSz="1425550" rtl="0" eaLnBrk="1" latinLnBrk="0" hangingPunct="1">
                        <a:lnSpc>
                          <a:spcPct val="107000"/>
                        </a:lnSpc>
                        <a:spcAft>
                          <a:spcPts val="800"/>
                        </a:spcAft>
                      </a:pP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tc>
                  <a:txBody>
                    <a:bodyPr/>
                    <a:lstStyle/>
                    <a:p>
                      <a:pPr marL="0" algn="r" defTabSz="1425550" rtl="0" eaLnBrk="1" latinLnBrk="0" hangingPunct="1">
                        <a:lnSpc>
                          <a:spcPct val="107000"/>
                        </a:lnSpc>
                        <a:spcAft>
                          <a:spcPts val="800"/>
                        </a:spcAft>
                      </a:pP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tc>
                  <a:txBody>
                    <a:bodyPr/>
                    <a:lstStyle/>
                    <a:p>
                      <a:pPr marL="0" algn="r" defTabSz="1425550" rtl="0" eaLnBrk="1" latinLnBrk="0" hangingPunct="1">
                        <a:lnSpc>
                          <a:spcPct val="107000"/>
                        </a:lnSpc>
                        <a:spcAft>
                          <a:spcPts val="800"/>
                        </a:spcAft>
                      </a:pP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tc>
                  <a:txBody>
                    <a:bodyPr/>
                    <a:lstStyle/>
                    <a:p>
                      <a:pPr marL="0" algn="r" defTabSz="1425550" rtl="0" eaLnBrk="1" latinLnBrk="0" hangingPunct="1">
                        <a:lnSpc>
                          <a:spcPct val="107000"/>
                        </a:lnSpc>
                        <a:spcAft>
                          <a:spcPts val="800"/>
                        </a:spcAft>
                      </a:pP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tc>
                  <a:txBody>
                    <a:bodyPr/>
                    <a:lstStyle/>
                    <a:p>
                      <a:pPr marL="0" marR="0" lvl="0" indent="0" algn="r" defTabSz="1425550" rtl="0" eaLnBrk="1" fontAlgn="auto" latinLnBrk="0" hangingPunct="1">
                        <a:lnSpc>
                          <a:spcPct val="107000"/>
                        </a:lnSpc>
                        <a:spcBef>
                          <a:spcPts val="0"/>
                        </a:spcBef>
                        <a:spcAft>
                          <a:spcPts val="800"/>
                        </a:spcAft>
                        <a:buClrTx/>
                        <a:buSzTx/>
                        <a:buFontTx/>
                        <a:buNone/>
                        <a:tabLst/>
                        <a:defRPr/>
                      </a:pPr>
                      <a:endParaRPr lang="da-DK" sz="1000" b="0" kern="1200" dirty="0">
                        <a:solidFill>
                          <a:schemeClr val="dk1"/>
                        </a:solidFill>
                        <a:effectLst/>
                        <a:latin typeface="Arial" panose="020B0604020202020204" pitchFamily="34" charset="0"/>
                        <a:ea typeface="+mn-ea"/>
                        <a:cs typeface="Arial" panose="020B0604020202020204" pitchFamily="34" charset="0"/>
                      </a:endParaRPr>
                    </a:p>
                  </a:txBody>
                  <a:tcPr marL="44450" marR="44450" marT="0" marB="0" anchor="ctr">
                    <a:solidFill>
                      <a:srgbClr val="D9DFDF"/>
                    </a:solidFill>
                  </a:tcPr>
                </a:tc>
                <a:extLst>
                  <a:ext uri="{0D108BD9-81ED-4DB2-BD59-A6C34878D82A}">
                    <a16:rowId xmlns:a16="http://schemas.microsoft.com/office/drawing/2014/main" val="3054625200"/>
                  </a:ext>
                </a:extLst>
              </a:tr>
            </a:tbl>
          </a:graphicData>
        </a:graphic>
      </p:graphicFrame>
      <p:sp>
        <p:nvSpPr>
          <p:cNvPr id="13" name="Pladsholder til slidenummer 12">
            <a:extLst>
              <a:ext uri="{FF2B5EF4-FFF2-40B4-BE49-F238E27FC236}">
                <a16:creationId xmlns:a16="http://schemas.microsoft.com/office/drawing/2014/main" id="{79DF5C79-46E4-81C8-5FF7-294F5F5C0D4F}"/>
              </a:ext>
            </a:extLst>
          </p:cNvPr>
          <p:cNvSpPr>
            <a:spLocks noGrp="1"/>
          </p:cNvSpPr>
          <p:nvPr>
            <p:ph type="sldNum" sz="quarter" idx="12"/>
          </p:nvPr>
        </p:nvSpPr>
        <p:spPr/>
        <p:txBody>
          <a:bodyPr/>
          <a:lstStyle/>
          <a:p>
            <a:fld id="{F79368AF-1170-5D45-AB85-F739246C0D5C}" type="slidenum">
              <a:rPr lang="en-US" smtClean="0"/>
              <a:pPr/>
              <a:t>22</a:t>
            </a:fld>
            <a:endParaRPr lang="en-US" dirty="0"/>
          </a:p>
        </p:txBody>
      </p:sp>
    </p:spTree>
    <p:extLst>
      <p:ext uri="{BB962C8B-B14F-4D97-AF65-F5344CB8AC3E}">
        <p14:creationId xmlns:p14="http://schemas.microsoft.com/office/powerpoint/2010/main" val="96140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8040109" cy="450595"/>
          </a:xfrm>
        </p:spPr>
        <p:txBody>
          <a:bodyPr>
            <a:noAutofit/>
          </a:bodyPr>
          <a:lstStyle/>
          <a:p>
            <a:pPr>
              <a:lnSpc>
                <a:spcPct val="100000"/>
              </a:lnSpc>
              <a:spcBef>
                <a:spcPts val="0"/>
              </a:spcBef>
            </a:pPr>
            <a:r>
              <a:rPr lang="da-DK" sz="1600" b="1" dirty="0">
                <a:ea typeface="Verdana" panose="020B0604030504040204" pitchFamily="34" charset="0"/>
              </a:rPr>
              <a:t>FACADERENOVERING</a:t>
            </a:r>
          </a:p>
          <a:p>
            <a:pPr>
              <a:lnSpc>
                <a:spcPct val="100000"/>
              </a:lnSpc>
              <a:spcBef>
                <a:spcPts val="0"/>
              </a:spcBef>
            </a:pPr>
            <a:r>
              <a:rPr lang="da-DK" sz="1100" dirty="0">
                <a:ea typeface="Verdana" panose="020B0604030504040204" pitchFamily="34" charset="0"/>
              </a:rPr>
              <a:t>FOTOS – DETALJE TEGNING – BESKRIVELSE</a:t>
            </a:r>
          </a:p>
          <a:p>
            <a:pPr>
              <a:lnSpc>
                <a:spcPct val="100000"/>
              </a:lnSpc>
            </a:pPr>
            <a:endParaRPr lang="da-DK" sz="1800" dirty="0"/>
          </a:p>
        </p:txBody>
      </p:sp>
      <p:sp>
        <p:nvSpPr>
          <p:cNvPr id="8" name="Tekstfelt 7">
            <a:extLst>
              <a:ext uri="{FF2B5EF4-FFF2-40B4-BE49-F238E27FC236}">
                <a16:creationId xmlns:a16="http://schemas.microsoft.com/office/drawing/2014/main" id="{9770F0E3-00F4-4C26-81C6-FF8FDBF55788}"/>
              </a:ext>
            </a:extLst>
          </p:cNvPr>
          <p:cNvSpPr txBox="1"/>
          <p:nvPr/>
        </p:nvSpPr>
        <p:spPr>
          <a:xfrm>
            <a:off x="7460617" y="5944659"/>
            <a:ext cx="2517364" cy="307777"/>
          </a:xfrm>
          <a:prstGeom prst="rect">
            <a:avLst/>
          </a:prstGeom>
          <a:noFill/>
        </p:spPr>
        <p:txBody>
          <a:bodyPr wrap="square" rtlCol="0">
            <a:spAutoFit/>
          </a:bodyPr>
          <a:lstStyle/>
          <a:p>
            <a:endParaRPr lang="da-DK" sz="1400" b="1" dirty="0">
              <a:latin typeface="Arial" panose="020B0604020202020204" pitchFamily="34" charset="0"/>
              <a:cs typeface="Arial" panose="020B0604020202020204" pitchFamily="34" charset="0"/>
            </a:endParaRPr>
          </a:p>
        </p:txBody>
      </p:sp>
      <p:sp>
        <p:nvSpPr>
          <p:cNvPr id="46" name="Tekstfelt 45">
            <a:extLst>
              <a:ext uri="{FF2B5EF4-FFF2-40B4-BE49-F238E27FC236}">
                <a16:creationId xmlns:a16="http://schemas.microsoft.com/office/drawing/2014/main" id="{1027EC79-EDE8-43E5-AAF5-F36720515B5A}"/>
              </a:ext>
            </a:extLst>
          </p:cNvPr>
          <p:cNvSpPr txBox="1"/>
          <p:nvPr/>
        </p:nvSpPr>
        <p:spPr>
          <a:xfrm>
            <a:off x="7704674" y="5794961"/>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Udskiftning af skadede mursten.</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777210" y="5804317"/>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Eksisterende gavle nedrives.</a:t>
            </a:r>
          </a:p>
        </p:txBody>
      </p:sp>
      <p:sp>
        <p:nvSpPr>
          <p:cNvPr id="3" name="Tekstfelt 2">
            <a:extLst>
              <a:ext uri="{FF2B5EF4-FFF2-40B4-BE49-F238E27FC236}">
                <a16:creationId xmlns:a16="http://schemas.microsoft.com/office/drawing/2014/main" id="{BD5000FE-755E-4674-AA07-1EEF7421E86C}"/>
              </a:ext>
            </a:extLst>
          </p:cNvPr>
          <p:cNvSpPr txBox="1"/>
          <p:nvPr/>
        </p:nvSpPr>
        <p:spPr>
          <a:xfrm>
            <a:off x="10493647" y="6252436"/>
            <a:ext cx="4214383" cy="2123658"/>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Nedrivning af </a:t>
            </a:r>
            <a:r>
              <a:rPr lang="da-DK" sz="1100" dirty="0" err="1">
                <a:latin typeface="Arial" panose="020B0604020202020204" pitchFamily="34" charset="0"/>
                <a:cs typeface="Arial" panose="020B0604020202020204" pitchFamily="34" charset="0"/>
              </a:rPr>
              <a:t>formuren</a:t>
            </a:r>
            <a:r>
              <a:rPr lang="da-DK" sz="1100" dirty="0">
                <a:latin typeface="Arial" panose="020B0604020202020204" pitchFamily="34" charset="0"/>
                <a:cs typeface="Arial" panose="020B0604020202020204" pitchFamily="34" charset="0"/>
              </a:rPr>
              <a:t> på de eksisterende gavle på blok 12, 14 og 16.</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Opmuring af gavle på konsoller samt efterisolering af disse.</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Udskiftning af beskadigede fuger og mursten</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Altanernes fuger udskiftes til fugebånd.</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Jalousiriste til ventilation udskiftes til galvaniserede typer.</a:t>
            </a:r>
          </a:p>
        </p:txBody>
      </p:sp>
      <p:sp>
        <p:nvSpPr>
          <p:cNvPr id="14" name="Text Placeholder 5">
            <a:extLst>
              <a:ext uri="{FF2B5EF4-FFF2-40B4-BE49-F238E27FC236}">
                <a16:creationId xmlns:a16="http://schemas.microsoft.com/office/drawing/2014/main" id="{5F3940DE-D12E-47CE-8F16-52BD204C247F}"/>
              </a:ext>
            </a:extLst>
          </p:cNvPr>
          <p:cNvSpPr txBox="1">
            <a:spLocks/>
          </p:cNvSpPr>
          <p:nvPr/>
        </p:nvSpPr>
        <p:spPr>
          <a:xfrm>
            <a:off x="10595943" y="1027428"/>
            <a:ext cx="2621293" cy="1965154"/>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Murværket i Grønnehaven er flot og er udført i en klassisk dansk byggestil. Der er dog mange skader og utætheder i murværket. Derfor udskiftes beskadigede fuger og mursten, så der sikres mod vandindtrængen og fugt i boligerne. Derudover vil fugerne omkring altanerne udskiftes til fugebånd.</a:t>
            </a:r>
          </a:p>
        </p:txBody>
      </p:sp>
      <p:sp>
        <p:nvSpPr>
          <p:cNvPr id="15" name="Text Placeholder 5">
            <a:extLst>
              <a:ext uri="{FF2B5EF4-FFF2-40B4-BE49-F238E27FC236}">
                <a16:creationId xmlns:a16="http://schemas.microsoft.com/office/drawing/2014/main" id="{45DAD4A0-6F71-4CD4-97B8-43C22DE75DB0}"/>
              </a:ext>
            </a:extLst>
          </p:cNvPr>
          <p:cNvSpPr txBox="1">
            <a:spLocks/>
          </p:cNvSpPr>
          <p:nvPr/>
        </p:nvSpPr>
        <p:spPr>
          <a:xfrm>
            <a:off x="4789327" y="10137474"/>
            <a:ext cx="5188654" cy="361652"/>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00000"/>
              </a:lnSpc>
              <a:spcBef>
                <a:spcPts val="0"/>
              </a:spcBef>
            </a:pPr>
            <a:r>
              <a:rPr lang="da-DK" sz="1050" i="1" dirty="0">
                <a:solidFill>
                  <a:schemeClr val="tx1"/>
                </a:solidFill>
                <a:ea typeface="+mn-ea"/>
              </a:rPr>
              <a:t>Gavl detalje der viser opmuring af ny skalmur inkl. mineraluld opmuret på konsoller.</a:t>
            </a:r>
          </a:p>
        </p:txBody>
      </p:sp>
      <p:sp>
        <p:nvSpPr>
          <p:cNvPr id="5" name="Pladsholder til slidenummer 4">
            <a:extLst>
              <a:ext uri="{FF2B5EF4-FFF2-40B4-BE49-F238E27FC236}">
                <a16:creationId xmlns:a16="http://schemas.microsoft.com/office/drawing/2014/main" id="{30D88A78-5C9F-EFE5-0020-9B90C0A76D1F}"/>
              </a:ext>
            </a:extLst>
          </p:cNvPr>
          <p:cNvSpPr>
            <a:spLocks noGrp="1"/>
          </p:cNvSpPr>
          <p:nvPr>
            <p:ph type="sldNum" sz="quarter" idx="12"/>
          </p:nvPr>
        </p:nvSpPr>
        <p:spPr/>
        <p:txBody>
          <a:bodyPr/>
          <a:lstStyle/>
          <a:p>
            <a:fld id="{F79368AF-1170-5D45-AB85-F739246C0D5C}" type="slidenum">
              <a:rPr lang="en-US" smtClean="0"/>
              <a:pPr/>
              <a:t>3</a:t>
            </a:fld>
            <a:endParaRPr lang="en-US" dirty="0"/>
          </a:p>
        </p:txBody>
      </p:sp>
      <p:pic>
        <p:nvPicPr>
          <p:cNvPr id="4" name="Billede 3" descr="Et billede, der indeholder bygning, udendørs, himmel, mursten&#10;&#10;Automatisk genereret beskrivelse">
            <a:extLst>
              <a:ext uri="{FF2B5EF4-FFF2-40B4-BE49-F238E27FC236}">
                <a16:creationId xmlns:a16="http://schemas.microsoft.com/office/drawing/2014/main" id="{99267EB2-126E-5EE9-BD59-611BF94944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87473" y="1027428"/>
            <a:ext cx="6369186" cy="4776889"/>
          </a:xfrm>
          <a:prstGeom prst="rect">
            <a:avLst/>
          </a:prstGeom>
        </p:spPr>
      </p:pic>
      <p:pic>
        <p:nvPicPr>
          <p:cNvPr id="9" name="Billede 8">
            <a:extLst>
              <a:ext uri="{FF2B5EF4-FFF2-40B4-BE49-F238E27FC236}">
                <a16:creationId xmlns:a16="http://schemas.microsoft.com/office/drawing/2014/main" id="{9ACF2E2C-9D92-8033-0886-4D1E19716D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92666" y="6050538"/>
            <a:ext cx="6571120" cy="4037107"/>
          </a:xfrm>
          <a:prstGeom prst="rect">
            <a:avLst/>
          </a:prstGeom>
        </p:spPr>
      </p:pic>
      <p:pic>
        <p:nvPicPr>
          <p:cNvPr id="13" name="Billede 12">
            <a:extLst>
              <a:ext uri="{FF2B5EF4-FFF2-40B4-BE49-F238E27FC236}">
                <a16:creationId xmlns:a16="http://schemas.microsoft.com/office/drawing/2014/main" id="{17654B66-3AE3-1137-6BEB-4CBF11AEC0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06970" y="1027428"/>
            <a:ext cx="2686677" cy="4776889"/>
          </a:xfrm>
          <a:prstGeom prst="rect">
            <a:avLst/>
          </a:prstGeom>
        </p:spPr>
      </p:pic>
    </p:spTree>
    <p:extLst>
      <p:ext uri="{BB962C8B-B14F-4D97-AF65-F5344CB8AC3E}">
        <p14:creationId xmlns:p14="http://schemas.microsoft.com/office/powerpoint/2010/main" val="355984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4482987" cy="450595"/>
          </a:xfrm>
        </p:spPr>
        <p:txBody>
          <a:bodyPr>
            <a:noAutofit/>
          </a:bodyPr>
          <a:lstStyle/>
          <a:p>
            <a:pPr>
              <a:lnSpc>
                <a:spcPct val="100000"/>
              </a:lnSpc>
              <a:spcBef>
                <a:spcPts val="0"/>
              </a:spcBef>
            </a:pPr>
            <a:r>
              <a:rPr lang="da-DK" sz="1600" b="1" dirty="0">
                <a:ea typeface="Verdana" panose="020B0604030504040204" pitchFamily="34" charset="0"/>
              </a:rPr>
              <a:t>TAGRENOVERING</a:t>
            </a:r>
          </a:p>
          <a:p>
            <a:pPr>
              <a:lnSpc>
                <a:spcPct val="100000"/>
              </a:lnSpc>
              <a:spcBef>
                <a:spcPts val="0"/>
              </a:spcBef>
            </a:pPr>
            <a:r>
              <a:rPr lang="da-DK" sz="1100" dirty="0">
                <a:ea typeface="Verdana" panose="020B0604030504040204" pitchFamily="34" charset="0"/>
              </a:rPr>
              <a:t>FOTOS – DETALJE TEGNING – BESKRIVELSE</a:t>
            </a:r>
          </a:p>
          <a:p>
            <a:pPr>
              <a:lnSpc>
                <a:spcPct val="100000"/>
              </a:lnSpc>
            </a:pPr>
            <a:endParaRPr lang="da-DK" sz="1800" dirty="0"/>
          </a:p>
          <a:p>
            <a:pPr>
              <a:lnSpc>
                <a:spcPct val="150000"/>
              </a:lnSpc>
            </a:pPr>
            <a:endParaRPr lang="da-DK" sz="2000" dirty="0"/>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615553"/>
          </a:xfrm>
          <a:prstGeom prst="rect">
            <a:avLst/>
          </a:prstGeom>
          <a:noFill/>
        </p:spPr>
        <p:txBody>
          <a:bodyPr wrap="square" rtlCol="0">
            <a:spAutoFit/>
          </a:bodyPr>
          <a:lstStyle/>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400" dirty="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46" name="Tekstfelt 45">
            <a:extLst>
              <a:ext uri="{FF2B5EF4-FFF2-40B4-BE49-F238E27FC236}">
                <a16:creationId xmlns:a16="http://schemas.microsoft.com/office/drawing/2014/main" id="{1027EC79-EDE8-43E5-AAF5-F36720515B5A}"/>
              </a:ext>
            </a:extLst>
          </p:cNvPr>
          <p:cNvSpPr txBox="1"/>
          <p:nvPr/>
        </p:nvSpPr>
        <p:spPr>
          <a:xfrm>
            <a:off x="11812307" y="3938112"/>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Gammel dansk tegltagsten.</a:t>
            </a:r>
          </a:p>
        </p:txBody>
      </p:sp>
      <p:sp>
        <p:nvSpPr>
          <p:cNvPr id="47" name="Tekstfelt 46">
            <a:extLst>
              <a:ext uri="{FF2B5EF4-FFF2-40B4-BE49-F238E27FC236}">
                <a16:creationId xmlns:a16="http://schemas.microsoft.com/office/drawing/2014/main" id="{F0EE8F8A-EA77-4A92-83BD-C107B6C73456}"/>
              </a:ext>
            </a:extLst>
          </p:cNvPr>
          <p:cNvSpPr txBox="1"/>
          <p:nvPr/>
        </p:nvSpPr>
        <p:spPr>
          <a:xfrm>
            <a:off x="3048049" y="10211824"/>
            <a:ext cx="3130048" cy="553998"/>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Tagfods detalje der viser opbygning m. fastundertag.</a:t>
            </a:r>
          </a:p>
          <a:p>
            <a:endParaRPr lang="da-DK" sz="1000" i="1" dirty="0">
              <a:latin typeface="Arial" panose="020B0604020202020204" pitchFamily="34" charset="0"/>
              <a:cs typeface="Arial" panose="020B0604020202020204" pitchFamily="34" charset="0"/>
            </a:endParaRPr>
          </a:p>
          <a:p>
            <a:endParaRPr lang="da-DK" sz="1000" i="1" dirty="0">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38F5B212-5624-4AAA-8109-70F23928A163}"/>
              </a:ext>
            </a:extLst>
          </p:cNvPr>
          <p:cNvSpPr txBox="1"/>
          <p:nvPr/>
        </p:nvSpPr>
        <p:spPr>
          <a:xfrm>
            <a:off x="10485557" y="6932159"/>
            <a:ext cx="4247514" cy="2462213"/>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Nedtagning af eksisterende tagbeklædning samt lægter.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Opretning af taget med </a:t>
            </a:r>
            <a:r>
              <a:rPr lang="da-DK" sz="1100" dirty="0" err="1">
                <a:latin typeface="Arial" panose="020B0604020202020204" pitchFamily="34" charset="0"/>
                <a:cs typeface="Arial" panose="020B0604020202020204" pitchFamily="34" charset="0"/>
              </a:rPr>
              <a:t>spærtræ</a:t>
            </a:r>
            <a:r>
              <a:rPr lang="da-DK" sz="1100" dirty="0">
                <a:latin typeface="Arial" panose="020B0604020202020204" pitchFamily="34" charset="0"/>
                <a:cs typeface="Arial" panose="020B0604020202020204" pitchFamily="34" charset="0"/>
              </a:rPr>
              <a:t> på siden af eksisterende gitterspær.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Etablering af fastundertag samt afstandslister og lægter.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Zink- tagrender og nedløb samt diverse zinkinddækninger.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Tagbeklædning af Gammel dansk tegltagsten.  </a:t>
            </a: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607786" y="4741959"/>
            <a:ext cx="4125284"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Der er i nyere tid blevet skiftet tagbeklædning til betontagsten</a:t>
            </a:r>
          </a:p>
          <a:p>
            <a:pPr algn="just">
              <a:lnSpc>
                <a:spcPct val="100000"/>
              </a:lnSpc>
              <a:spcBef>
                <a:spcPts val="0"/>
              </a:spcBef>
            </a:pPr>
            <a:r>
              <a:rPr lang="da-DK" sz="1100" dirty="0">
                <a:solidFill>
                  <a:schemeClr val="tx1"/>
                </a:solidFill>
                <a:ea typeface="+mn-ea"/>
              </a:rPr>
              <a:t>på blok 14 og 16, samtidig er disse blevet understrøget med bitumen, som er et tjæreholdigt produkt der indeholder sundhedsskadelige stoffer. Hovedentreprenøren er blevet informeret om indholdet af sundhedsskadelige stoffer i bygningen, så de udførende kan håndtere bortskaffelsen sikkerhedsmæssigt korrekt. På blok 12 er der tegltagsten som forventes at være originale, med mørtel understrygning. Tagenes tagbeklædning udskiftes til gammel dansk tegltagsten.               </a:t>
            </a:r>
          </a:p>
          <a:p>
            <a:pPr>
              <a:lnSpc>
                <a:spcPct val="100000"/>
              </a:lnSpc>
              <a:spcBef>
                <a:spcPts val="0"/>
              </a:spcBef>
            </a:pPr>
            <a:r>
              <a:rPr lang="da-DK" sz="1100" dirty="0">
                <a:solidFill>
                  <a:schemeClr val="tx1"/>
                </a:solidFill>
                <a:ea typeface="+mn-ea"/>
              </a:rPr>
              <a:t> </a:t>
            </a:r>
          </a:p>
          <a:p>
            <a:pPr>
              <a:lnSpc>
                <a:spcPct val="100000"/>
              </a:lnSpc>
              <a:spcBef>
                <a:spcPts val="0"/>
              </a:spcBef>
            </a:pPr>
            <a:endParaRPr lang="da-DK" sz="1100" i="1" dirty="0">
              <a:solidFill>
                <a:schemeClr val="tx1"/>
              </a:solidFill>
              <a:ea typeface="+mn-ea"/>
            </a:endParaRPr>
          </a:p>
        </p:txBody>
      </p:sp>
      <p:pic>
        <p:nvPicPr>
          <p:cNvPr id="5" name="Billede 4">
            <a:extLst>
              <a:ext uri="{FF2B5EF4-FFF2-40B4-BE49-F238E27FC236}">
                <a16:creationId xmlns:a16="http://schemas.microsoft.com/office/drawing/2014/main" id="{8D486F49-236B-D167-6EBA-7174B8C6C5C8}"/>
              </a:ext>
            </a:extLst>
          </p:cNvPr>
          <p:cNvPicPr>
            <a:picLocks noChangeAspect="1"/>
          </p:cNvPicPr>
          <p:nvPr/>
        </p:nvPicPr>
        <p:blipFill rotWithShape="1">
          <a:blip r:embed="rId2"/>
          <a:srcRect b="24235"/>
          <a:stretch/>
        </p:blipFill>
        <p:spPr>
          <a:xfrm>
            <a:off x="1808825" y="5748904"/>
            <a:ext cx="6641512" cy="4392915"/>
          </a:xfrm>
          <a:prstGeom prst="rect">
            <a:avLst/>
          </a:prstGeom>
        </p:spPr>
      </p:pic>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4</a:t>
            </a:fld>
            <a:endParaRPr lang="en-US" dirty="0"/>
          </a:p>
        </p:txBody>
      </p:sp>
      <p:pic>
        <p:nvPicPr>
          <p:cNvPr id="1028" name="Picture 4" descr="RT 806 - Højslev Lille Dansk Format">
            <a:extLst>
              <a:ext uri="{FF2B5EF4-FFF2-40B4-BE49-F238E27FC236}">
                <a16:creationId xmlns:a16="http://schemas.microsoft.com/office/drawing/2014/main" id="{B4F189BB-E12A-A70F-5582-5B0C0FBA74F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644457" y="993083"/>
            <a:ext cx="850541" cy="1276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a:extLst>
              <a:ext uri="{FF2B5EF4-FFF2-40B4-BE49-F238E27FC236}">
                <a16:creationId xmlns:a16="http://schemas.microsoft.com/office/drawing/2014/main" id="{89426EBB-49CD-8BA6-5672-33260DADE2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81209" y="993083"/>
            <a:ext cx="2628611" cy="29551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6539E1E-D416-C758-D990-BCC209F3448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7736" t="18436" b="29305"/>
          <a:stretch/>
        </p:blipFill>
        <p:spPr bwMode="auto">
          <a:xfrm>
            <a:off x="9737184" y="2733281"/>
            <a:ext cx="1741205" cy="12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a:extLst>
              <a:ext uri="{FF2B5EF4-FFF2-40B4-BE49-F238E27FC236}">
                <a16:creationId xmlns:a16="http://schemas.microsoft.com/office/drawing/2014/main" id="{72202EA3-6FA0-D3CD-858F-B34438157DF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3442" b="23223"/>
          <a:stretch/>
        </p:blipFill>
        <p:spPr>
          <a:xfrm>
            <a:off x="5211546" y="993083"/>
            <a:ext cx="4010038" cy="4515645"/>
          </a:xfrm>
          <a:prstGeom prst="rect">
            <a:avLst/>
          </a:prstGeom>
        </p:spPr>
      </p:pic>
      <p:sp>
        <p:nvSpPr>
          <p:cNvPr id="15" name="Tekstfelt 14">
            <a:extLst>
              <a:ext uri="{FF2B5EF4-FFF2-40B4-BE49-F238E27FC236}">
                <a16:creationId xmlns:a16="http://schemas.microsoft.com/office/drawing/2014/main" id="{C984A81E-34C6-EEF0-8A0F-B485285EFDA5}"/>
              </a:ext>
            </a:extLst>
          </p:cNvPr>
          <p:cNvSpPr txBox="1"/>
          <p:nvPr/>
        </p:nvSpPr>
        <p:spPr>
          <a:xfrm>
            <a:off x="5122316" y="5510188"/>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Betontagsten med bitumen understrygning blok 14 og 16.</a:t>
            </a:r>
          </a:p>
        </p:txBody>
      </p:sp>
      <p:pic>
        <p:nvPicPr>
          <p:cNvPr id="17" name="Billede 16">
            <a:extLst>
              <a:ext uri="{FF2B5EF4-FFF2-40B4-BE49-F238E27FC236}">
                <a16:creationId xmlns:a16="http://schemas.microsoft.com/office/drawing/2014/main" id="{BBA90BB8-5885-F642-0261-6C56E556712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30067"/>
          <a:stretch/>
        </p:blipFill>
        <p:spPr>
          <a:xfrm>
            <a:off x="892875" y="993083"/>
            <a:ext cx="3637325" cy="4522629"/>
          </a:xfrm>
          <a:prstGeom prst="rect">
            <a:avLst/>
          </a:prstGeom>
        </p:spPr>
      </p:pic>
      <p:sp>
        <p:nvSpPr>
          <p:cNvPr id="18" name="Tekstfelt 17">
            <a:extLst>
              <a:ext uri="{FF2B5EF4-FFF2-40B4-BE49-F238E27FC236}">
                <a16:creationId xmlns:a16="http://schemas.microsoft.com/office/drawing/2014/main" id="{FC336F34-CDF6-D2FB-2DEB-47BF291CF1E0}"/>
              </a:ext>
            </a:extLst>
          </p:cNvPr>
          <p:cNvSpPr txBox="1"/>
          <p:nvPr/>
        </p:nvSpPr>
        <p:spPr>
          <a:xfrm>
            <a:off x="789212" y="5502683"/>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Gammel dansk tegltagsten med mørtel understrygning blok 12.</a:t>
            </a:r>
          </a:p>
        </p:txBody>
      </p:sp>
      <p:sp>
        <p:nvSpPr>
          <p:cNvPr id="19" name="Tekstfelt 18">
            <a:extLst>
              <a:ext uri="{FF2B5EF4-FFF2-40B4-BE49-F238E27FC236}">
                <a16:creationId xmlns:a16="http://schemas.microsoft.com/office/drawing/2014/main" id="{8F384120-2238-0F3D-2B97-A6C316E47F2C}"/>
              </a:ext>
            </a:extLst>
          </p:cNvPr>
          <p:cNvSpPr txBox="1"/>
          <p:nvPr/>
        </p:nvSpPr>
        <p:spPr>
          <a:xfrm>
            <a:off x="9743372" y="3950733"/>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Zink tagrende.</a:t>
            </a:r>
          </a:p>
        </p:txBody>
      </p:sp>
    </p:spTree>
    <p:extLst>
      <p:ext uri="{BB962C8B-B14F-4D97-AF65-F5344CB8AC3E}">
        <p14:creationId xmlns:p14="http://schemas.microsoft.com/office/powerpoint/2010/main" val="1954322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8040109" cy="450595"/>
          </a:xfrm>
        </p:spPr>
        <p:txBody>
          <a:bodyPr>
            <a:noAutofit/>
          </a:bodyPr>
          <a:lstStyle/>
          <a:p>
            <a:pPr>
              <a:lnSpc>
                <a:spcPct val="100000"/>
              </a:lnSpc>
              <a:spcBef>
                <a:spcPts val="0"/>
              </a:spcBef>
            </a:pPr>
            <a:r>
              <a:rPr lang="da-DK" sz="1600" b="1" dirty="0">
                <a:ea typeface="Verdana" panose="020B0604030504040204" pitchFamily="34" charset="0"/>
              </a:rPr>
              <a:t>VINDUES OG DØR UDSKIFTNING</a:t>
            </a:r>
          </a:p>
          <a:p>
            <a:pPr>
              <a:lnSpc>
                <a:spcPct val="100000"/>
              </a:lnSpc>
              <a:spcBef>
                <a:spcPts val="0"/>
              </a:spcBef>
            </a:pPr>
            <a:r>
              <a:rPr lang="da-DK" sz="1100" dirty="0">
                <a:ea typeface="Verdana" panose="020B0604030504040204" pitchFamily="34" charset="0"/>
              </a:rPr>
              <a:t>FOTOS – DETALJE TEGNING – BESKRIVELSE</a:t>
            </a:r>
          </a:p>
          <a:p>
            <a:pPr>
              <a:lnSpc>
                <a:spcPct val="100000"/>
              </a:lnSpc>
            </a:pPr>
            <a:endParaRPr lang="da-DK" sz="1800" dirty="0"/>
          </a:p>
        </p:txBody>
      </p:sp>
      <p:sp>
        <p:nvSpPr>
          <p:cNvPr id="47" name="Tekstfelt 46">
            <a:extLst>
              <a:ext uri="{FF2B5EF4-FFF2-40B4-BE49-F238E27FC236}">
                <a16:creationId xmlns:a16="http://schemas.microsoft.com/office/drawing/2014/main" id="{F0EE8F8A-EA77-4A92-83BD-C107B6C73456}"/>
              </a:ext>
            </a:extLst>
          </p:cNvPr>
          <p:cNvSpPr txBox="1"/>
          <p:nvPr/>
        </p:nvSpPr>
        <p:spPr>
          <a:xfrm>
            <a:off x="745947" y="4472763"/>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Alle eksisterende vinduer og døre demonteres.</a:t>
            </a:r>
          </a:p>
        </p:txBody>
      </p:sp>
      <p:sp>
        <p:nvSpPr>
          <p:cNvPr id="3" name="Tekstfelt 2">
            <a:extLst>
              <a:ext uri="{FF2B5EF4-FFF2-40B4-BE49-F238E27FC236}">
                <a16:creationId xmlns:a16="http://schemas.microsoft.com/office/drawing/2014/main" id="{BD5000FE-755E-4674-AA07-1EEF7421E86C}"/>
              </a:ext>
            </a:extLst>
          </p:cNvPr>
          <p:cNvSpPr txBox="1"/>
          <p:nvPr/>
        </p:nvSpPr>
        <p:spPr>
          <a:xfrm>
            <a:off x="8679437" y="8452029"/>
            <a:ext cx="5016337" cy="1785104"/>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Udskiftning af eksisterende udvendige døre og vinduer til nye træ/alu elementer med 3 lag glas. Døre og vinduer er hvide på udvendig- og indvendig side.</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Ifm. udskiftning af vinduer, vil evt. skadede sålbænke repareres. Så indtrængning af vand ikke forekommer.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p:txBody>
      </p:sp>
      <p:sp>
        <p:nvSpPr>
          <p:cNvPr id="14" name="Text Placeholder 5">
            <a:extLst>
              <a:ext uri="{FF2B5EF4-FFF2-40B4-BE49-F238E27FC236}">
                <a16:creationId xmlns:a16="http://schemas.microsoft.com/office/drawing/2014/main" id="{5F3940DE-D12E-47CE-8F16-52BD204C247F}"/>
              </a:ext>
            </a:extLst>
          </p:cNvPr>
          <p:cNvSpPr txBox="1">
            <a:spLocks/>
          </p:cNvSpPr>
          <p:nvPr/>
        </p:nvSpPr>
        <p:spPr>
          <a:xfrm>
            <a:off x="8735105" y="7074187"/>
            <a:ext cx="6171741" cy="1090421"/>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Der er flere af vinduerne i Grønnehaven som er udskiftet i nyere tid til Ideal </a:t>
            </a:r>
            <a:r>
              <a:rPr lang="da-DK" sz="1100" dirty="0" err="1">
                <a:solidFill>
                  <a:schemeClr val="tx1"/>
                </a:solidFill>
                <a:ea typeface="+mn-ea"/>
              </a:rPr>
              <a:t>Combi</a:t>
            </a:r>
            <a:r>
              <a:rPr lang="da-DK" sz="1100" dirty="0">
                <a:solidFill>
                  <a:schemeClr val="tx1"/>
                </a:solidFill>
                <a:ea typeface="+mn-ea"/>
              </a:rPr>
              <a:t> træ/</a:t>
            </a:r>
            <a:r>
              <a:rPr lang="da-DK" sz="1100" dirty="0" err="1">
                <a:solidFill>
                  <a:schemeClr val="tx1"/>
                </a:solidFill>
                <a:ea typeface="+mn-ea"/>
              </a:rPr>
              <a:t>alu</a:t>
            </a:r>
            <a:r>
              <a:rPr lang="da-DK" sz="1100" dirty="0">
                <a:solidFill>
                  <a:schemeClr val="tx1"/>
                </a:solidFill>
                <a:ea typeface="+mn-ea"/>
              </a:rPr>
              <a:t> vinduer. Men rådgiver blev oplyst om at beboerne ikke ønsker sig denne fabrikat igen. Så rådgiver har formuleret beskrivelsen på sådan en måde så hovedentreprenøren har svært ved at vælge Ideal </a:t>
            </a:r>
            <a:r>
              <a:rPr lang="da-DK" sz="1100" dirty="0" err="1">
                <a:solidFill>
                  <a:schemeClr val="tx1"/>
                </a:solidFill>
                <a:ea typeface="+mn-ea"/>
              </a:rPr>
              <a:t>Combi</a:t>
            </a:r>
            <a:r>
              <a:rPr lang="da-DK" sz="1100" dirty="0">
                <a:solidFill>
                  <a:schemeClr val="tx1"/>
                </a:solidFill>
                <a:ea typeface="+mn-ea"/>
              </a:rPr>
              <a:t> som et produkt. Hovedentreprenøren har fremsendt sammen med deres tilbud, et udfyldt Design, -kvalitet- og funktionskrav dokument, hvor de foreslår </a:t>
            </a:r>
            <a:r>
              <a:rPr lang="da-DK" sz="1100" dirty="0" err="1">
                <a:solidFill>
                  <a:schemeClr val="tx1"/>
                </a:solidFill>
                <a:ea typeface="+mn-ea"/>
              </a:rPr>
              <a:t>Velfac</a:t>
            </a:r>
            <a:r>
              <a:rPr lang="da-DK" sz="1100" dirty="0">
                <a:solidFill>
                  <a:schemeClr val="tx1"/>
                </a:solidFill>
                <a:ea typeface="+mn-ea"/>
              </a:rPr>
              <a:t> døre og vinduer. OBS. alle vinduer og døre er hvide (RAL 9010) udvendigt og indvendigt, efter aftale med byggeudvalget.  </a:t>
            </a:r>
          </a:p>
        </p:txBody>
      </p:sp>
      <p:sp>
        <p:nvSpPr>
          <p:cNvPr id="15" name="Text Placeholder 5">
            <a:extLst>
              <a:ext uri="{FF2B5EF4-FFF2-40B4-BE49-F238E27FC236}">
                <a16:creationId xmlns:a16="http://schemas.microsoft.com/office/drawing/2014/main" id="{45DAD4A0-6F71-4CD4-97B8-43C22DE75DB0}"/>
              </a:ext>
            </a:extLst>
          </p:cNvPr>
          <p:cNvSpPr txBox="1">
            <a:spLocks/>
          </p:cNvSpPr>
          <p:nvPr/>
        </p:nvSpPr>
        <p:spPr>
          <a:xfrm>
            <a:off x="4047615" y="10193016"/>
            <a:ext cx="4125284" cy="361652"/>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00000"/>
              </a:lnSpc>
              <a:spcBef>
                <a:spcPts val="0"/>
              </a:spcBef>
            </a:pPr>
            <a:r>
              <a:rPr lang="da-DK" sz="1050" i="1" dirty="0">
                <a:solidFill>
                  <a:schemeClr val="tx1"/>
                </a:solidFill>
                <a:ea typeface="+mn-ea"/>
              </a:rPr>
              <a:t>Vindues detalje der viser montage i top og bund.</a:t>
            </a:r>
          </a:p>
        </p:txBody>
      </p:sp>
      <p:sp>
        <p:nvSpPr>
          <p:cNvPr id="5" name="Pladsholder til slidenummer 4">
            <a:extLst>
              <a:ext uri="{FF2B5EF4-FFF2-40B4-BE49-F238E27FC236}">
                <a16:creationId xmlns:a16="http://schemas.microsoft.com/office/drawing/2014/main" id="{30D88A78-5C9F-EFE5-0020-9B90C0A76D1F}"/>
              </a:ext>
            </a:extLst>
          </p:cNvPr>
          <p:cNvSpPr>
            <a:spLocks noGrp="1"/>
          </p:cNvSpPr>
          <p:nvPr>
            <p:ph type="sldNum" sz="quarter" idx="12"/>
          </p:nvPr>
        </p:nvSpPr>
        <p:spPr/>
        <p:txBody>
          <a:bodyPr/>
          <a:lstStyle/>
          <a:p>
            <a:fld id="{F79368AF-1170-5D45-AB85-F739246C0D5C}" type="slidenum">
              <a:rPr lang="en-US" smtClean="0"/>
              <a:pPr/>
              <a:t>5</a:t>
            </a:fld>
            <a:endParaRPr lang="en-US" dirty="0"/>
          </a:p>
        </p:txBody>
      </p:sp>
      <p:pic>
        <p:nvPicPr>
          <p:cNvPr id="4" name="Billede 3">
            <a:extLst>
              <a:ext uri="{FF2B5EF4-FFF2-40B4-BE49-F238E27FC236}">
                <a16:creationId xmlns:a16="http://schemas.microsoft.com/office/drawing/2014/main" id="{437BAE3D-F531-3F3B-6442-D64014115206}"/>
              </a:ext>
            </a:extLst>
          </p:cNvPr>
          <p:cNvPicPr>
            <a:picLocks noChangeAspect="1"/>
          </p:cNvPicPr>
          <p:nvPr/>
        </p:nvPicPr>
        <p:blipFill>
          <a:blip r:embed="rId2"/>
          <a:stretch>
            <a:fillRect/>
          </a:stretch>
        </p:blipFill>
        <p:spPr>
          <a:xfrm>
            <a:off x="2262415" y="5638064"/>
            <a:ext cx="4726578" cy="4559229"/>
          </a:xfrm>
          <a:prstGeom prst="rect">
            <a:avLst/>
          </a:prstGeom>
        </p:spPr>
      </p:pic>
      <p:pic>
        <p:nvPicPr>
          <p:cNvPr id="7" name="Billede 6">
            <a:extLst>
              <a:ext uri="{FF2B5EF4-FFF2-40B4-BE49-F238E27FC236}">
                <a16:creationId xmlns:a16="http://schemas.microsoft.com/office/drawing/2014/main" id="{BBE4AD27-C36B-0C94-B12A-68FAE89A6D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6720" y="924795"/>
            <a:ext cx="4730624" cy="3547968"/>
          </a:xfrm>
          <a:prstGeom prst="rect">
            <a:avLst/>
          </a:prstGeom>
        </p:spPr>
      </p:pic>
      <p:pic>
        <p:nvPicPr>
          <p:cNvPr id="18" name="Billede 17">
            <a:extLst>
              <a:ext uri="{FF2B5EF4-FFF2-40B4-BE49-F238E27FC236}">
                <a16:creationId xmlns:a16="http://schemas.microsoft.com/office/drawing/2014/main" id="{8C352992-1467-FDD7-7F2C-703B878880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278" t="11423" r="15261" b="15327"/>
          <a:stretch/>
        </p:blipFill>
        <p:spPr>
          <a:xfrm>
            <a:off x="6006640" y="939432"/>
            <a:ext cx="1992960" cy="3533331"/>
          </a:xfrm>
          <a:prstGeom prst="rect">
            <a:avLst/>
          </a:prstGeom>
        </p:spPr>
      </p:pic>
      <p:sp>
        <p:nvSpPr>
          <p:cNvPr id="19" name="Tekstfelt 18">
            <a:extLst>
              <a:ext uri="{FF2B5EF4-FFF2-40B4-BE49-F238E27FC236}">
                <a16:creationId xmlns:a16="http://schemas.microsoft.com/office/drawing/2014/main" id="{50C1BBCF-C20A-5D15-B885-99B6F5B4DF49}"/>
              </a:ext>
            </a:extLst>
          </p:cNvPr>
          <p:cNvSpPr txBox="1"/>
          <p:nvPr/>
        </p:nvSpPr>
        <p:spPr>
          <a:xfrm>
            <a:off x="9639198" y="3416731"/>
            <a:ext cx="3146561" cy="400110"/>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Topvende vinduer til </a:t>
            </a:r>
          </a:p>
          <a:p>
            <a:r>
              <a:rPr lang="da-DK" sz="1000" i="1" dirty="0">
                <a:latin typeface="Arial" panose="020B0604020202020204" pitchFamily="34" charset="0"/>
                <a:cs typeface="Arial" panose="020B0604020202020204" pitchFamily="34" charset="0"/>
              </a:rPr>
              <a:t>boliger og opgange.</a:t>
            </a:r>
          </a:p>
        </p:txBody>
      </p:sp>
      <p:pic>
        <p:nvPicPr>
          <p:cNvPr id="20" name="Billede 19">
            <a:extLst>
              <a:ext uri="{FF2B5EF4-FFF2-40B4-BE49-F238E27FC236}">
                <a16:creationId xmlns:a16="http://schemas.microsoft.com/office/drawing/2014/main" id="{04897DC2-79A7-A20F-6A8E-28DAF518BC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0548" r="25514"/>
          <a:stretch/>
        </p:blipFill>
        <p:spPr bwMode="auto">
          <a:xfrm>
            <a:off x="11123185" y="34849"/>
            <a:ext cx="1475740" cy="1539240"/>
          </a:xfrm>
          <a:prstGeom prst="rect">
            <a:avLst/>
          </a:prstGeom>
          <a:ln>
            <a:noFill/>
          </a:ln>
          <a:extLst>
            <a:ext uri="{53640926-AAD7-44D8-BBD7-CCE9431645EC}">
              <a14:shadowObscured xmlns:a14="http://schemas.microsoft.com/office/drawing/2010/main"/>
            </a:ext>
          </a:extLst>
        </p:spPr>
      </p:pic>
      <p:pic>
        <p:nvPicPr>
          <p:cNvPr id="21" name="Billede 20">
            <a:extLst>
              <a:ext uri="{FF2B5EF4-FFF2-40B4-BE49-F238E27FC236}">
                <a16:creationId xmlns:a16="http://schemas.microsoft.com/office/drawing/2014/main" id="{88394097-0BE8-CF84-B4CA-0D677C21C436}"/>
              </a:ext>
            </a:extLst>
          </p:cNvPr>
          <p:cNvPicPr>
            <a:picLocks noChangeAspect="1"/>
          </p:cNvPicPr>
          <p:nvPr/>
        </p:nvPicPr>
        <p:blipFill rotWithShape="1">
          <a:blip r:embed="rId6"/>
          <a:srcRect l="23414" t="10167" r="6341" b="17198"/>
          <a:stretch/>
        </p:blipFill>
        <p:spPr>
          <a:xfrm>
            <a:off x="9349562" y="1782934"/>
            <a:ext cx="1579147" cy="1632859"/>
          </a:xfrm>
          <a:prstGeom prst="rect">
            <a:avLst/>
          </a:prstGeom>
        </p:spPr>
      </p:pic>
      <p:pic>
        <p:nvPicPr>
          <p:cNvPr id="22" name="Billede 21" descr="Rationel dobbeltfløjet terrassedør. Fås i den træudgave eller som træ/alu. Vælg mellem en Basic variant med 2 lag glas eller vores Premium variant med 3- lag glas.">
            <a:extLst>
              <a:ext uri="{FF2B5EF4-FFF2-40B4-BE49-F238E27FC236}">
                <a16:creationId xmlns:a16="http://schemas.microsoft.com/office/drawing/2014/main" id="{4B389678-82A2-DA1E-5A56-1C7D75B446F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512185" y="4159939"/>
            <a:ext cx="1716836" cy="2146045"/>
          </a:xfrm>
          <a:prstGeom prst="rect">
            <a:avLst/>
          </a:prstGeom>
          <a:noFill/>
          <a:ln>
            <a:noFill/>
          </a:ln>
        </p:spPr>
      </p:pic>
      <p:pic>
        <p:nvPicPr>
          <p:cNvPr id="23" name="Billede 22">
            <a:extLst>
              <a:ext uri="{FF2B5EF4-FFF2-40B4-BE49-F238E27FC236}">
                <a16:creationId xmlns:a16="http://schemas.microsoft.com/office/drawing/2014/main" id="{79BC95FF-D341-50E1-2B4C-EF9D3341CC3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flipH="1">
            <a:off x="10873453" y="4286191"/>
            <a:ext cx="1390650" cy="1943100"/>
          </a:xfrm>
          <a:prstGeom prst="rect">
            <a:avLst/>
          </a:prstGeom>
          <a:noFill/>
          <a:ln>
            <a:noFill/>
          </a:ln>
        </p:spPr>
      </p:pic>
      <p:pic>
        <p:nvPicPr>
          <p:cNvPr id="24" name="Billede 23">
            <a:extLst>
              <a:ext uri="{FF2B5EF4-FFF2-40B4-BE49-F238E27FC236}">
                <a16:creationId xmlns:a16="http://schemas.microsoft.com/office/drawing/2014/main" id="{2A102E83-8592-7E55-0042-5EB4333DD35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958757" y="4288577"/>
            <a:ext cx="1375410" cy="1943735"/>
          </a:xfrm>
          <a:prstGeom prst="rect">
            <a:avLst/>
          </a:prstGeom>
          <a:noFill/>
          <a:ln>
            <a:noFill/>
          </a:ln>
        </p:spPr>
      </p:pic>
      <p:sp>
        <p:nvSpPr>
          <p:cNvPr id="25" name="Tekstfelt 24">
            <a:extLst>
              <a:ext uri="{FF2B5EF4-FFF2-40B4-BE49-F238E27FC236}">
                <a16:creationId xmlns:a16="http://schemas.microsoft.com/office/drawing/2014/main" id="{A88A6CB0-5B4E-F010-E472-7408511C9166}"/>
              </a:ext>
            </a:extLst>
          </p:cNvPr>
          <p:cNvSpPr txBox="1"/>
          <p:nvPr/>
        </p:nvSpPr>
        <p:spPr>
          <a:xfrm>
            <a:off x="5909689" y="4447360"/>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Eksisterende træ vindue mod lukket altan.</a:t>
            </a:r>
          </a:p>
        </p:txBody>
      </p:sp>
      <p:pic>
        <p:nvPicPr>
          <p:cNvPr id="26" name="Billede 25">
            <a:extLst>
              <a:ext uri="{FF2B5EF4-FFF2-40B4-BE49-F238E27FC236}">
                <a16:creationId xmlns:a16="http://schemas.microsoft.com/office/drawing/2014/main" id="{4E691772-6357-F3E1-E4FA-C7702C98FCCA}"/>
              </a:ext>
            </a:extLst>
          </p:cNvPr>
          <p:cNvPicPr>
            <a:picLocks noChangeAspect="1"/>
          </p:cNvPicPr>
          <p:nvPr/>
        </p:nvPicPr>
        <p:blipFill rotWithShape="1">
          <a:blip r:embed="rId10">
            <a:extLst>
              <a:ext uri="{28A0092B-C50C-407E-A947-70E740481C1C}">
                <a14:useLocalDpi xmlns:a14="http://schemas.microsoft.com/office/drawing/2010/main"/>
              </a:ext>
            </a:extLst>
          </a:blip>
          <a:srcRect l="14748" t="30334" r="9750" b="24746"/>
          <a:stretch/>
        </p:blipFill>
        <p:spPr bwMode="auto">
          <a:xfrm>
            <a:off x="12106833" y="2320928"/>
            <a:ext cx="1836904" cy="1092843"/>
          </a:xfrm>
          <a:prstGeom prst="rect">
            <a:avLst/>
          </a:prstGeom>
          <a:noFill/>
          <a:ln>
            <a:noFill/>
          </a:ln>
        </p:spPr>
      </p:pic>
      <p:sp>
        <p:nvSpPr>
          <p:cNvPr id="27" name="Tekstfelt 26">
            <a:extLst>
              <a:ext uri="{FF2B5EF4-FFF2-40B4-BE49-F238E27FC236}">
                <a16:creationId xmlns:a16="http://schemas.microsoft.com/office/drawing/2014/main" id="{EAE78613-47D2-1366-DC4D-2DACCE5A976D}"/>
              </a:ext>
            </a:extLst>
          </p:cNvPr>
          <p:cNvSpPr txBox="1"/>
          <p:nvPr/>
        </p:nvSpPr>
        <p:spPr>
          <a:xfrm>
            <a:off x="11187606" y="1573379"/>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Vindues profil.</a:t>
            </a:r>
          </a:p>
        </p:txBody>
      </p:sp>
      <p:sp>
        <p:nvSpPr>
          <p:cNvPr id="28" name="Tekstfelt 27">
            <a:extLst>
              <a:ext uri="{FF2B5EF4-FFF2-40B4-BE49-F238E27FC236}">
                <a16:creationId xmlns:a16="http://schemas.microsoft.com/office/drawing/2014/main" id="{03EB4A4E-D871-6BF7-3CDF-F961125AA58E}"/>
              </a:ext>
            </a:extLst>
          </p:cNvPr>
          <p:cNvSpPr txBox="1"/>
          <p:nvPr/>
        </p:nvSpPr>
        <p:spPr>
          <a:xfrm>
            <a:off x="12293669" y="3370724"/>
            <a:ext cx="3146561" cy="400110"/>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Tophængte vinduer til </a:t>
            </a:r>
          </a:p>
          <a:p>
            <a:r>
              <a:rPr lang="da-DK" sz="1000" i="1" dirty="0">
                <a:latin typeface="Arial" panose="020B0604020202020204" pitchFamily="34" charset="0"/>
                <a:cs typeface="Arial" panose="020B0604020202020204" pitchFamily="34" charset="0"/>
              </a:rPr>
              <a:t>kælder.</a:t>
            </a:r>
          </a:p>
        </p:txBody>
      </p:sp>
      <p:sp>
        <p:nvSpPr>
          <p:cNvPr id="29" name="Tekstfelt 28">
            <a:extLst>
              <a:ext uri="{FF2B5EF4-FFF2-40B4-BE49-F238E27FC236}">
                <a16:creationId xmlns:a16="http://schemas.microsoft.com/office/drawing/2014/main" id="{6AAE81F8-AF6A-CE5E-8342-F8908995509B}"/>
              </a:ext>
            </a:extLst>
          </p:cNvPr>
          <p:cNvSpPr txBox="1"/>
          <p:nvPr/>
        </p:nvSpPr>
        <p:spPr>
          <a:xfrm>
            <a:off x="8540145" y="6305984"/>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Terrassedør mod lukket altan.</a:t>
            </a:r>
          </a:p>
        </p:txBody>
      </p:sp>
      <p:sp>
        <p:nvSpPr>
          <p:cNvPr id="30" name="Tekstfelt 29">
            <a:extLst>
              <a:ext uri="{FF2B5EF4-FFF2-40B4-BE49-F238E27FC236}">
                <a16:creationId xmlns:a16="http://schemas.microsoft.com/office/drawing/2014/main" id="{B9C82479-CE07-F359-0158-10F66A6E06DA}"/>
              </a:ext>
            </a:extLst>
          </p:cNvPr>
          <p:cNvSpPr txBox="1"/>
          <p:nvPr/>
        </p:nvSpPr>
        <p:spPr>
          <a:xfrm>
            <a:off x="10797176" y="6307118"/>
            <a:ext cx="3146561" cy="707886"/>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Facadedør opgange og </a:t>
            </a:r>
          </a:p>
          <a:p>
            <a:r>
              <a:rPr lang="da-DK" sz="1000" i="1" dirty="0">
                <a:latin typeface="Arial" panose="020B0604020202020204" pitchFamily="34" charset="0"/>
                <a:cs typeface="Arial" panose="020B0604020202020204" pitchFamily="34" charset="0"/>
              </a:rPr>
              <a:t>kælder, kælderdør udføres </a:t>
            </a:r>
          </a:p>
          <a:p>
            <a:r>
              <a:rPr lang="da-DK" sz="1000" i="1" dirty="0">
                <a:latin typeface="Arial" panose="020B0604020202020204" pitchFamily="34" charset="0"/>
                <a:cs typeface="Arial" panose="020B0604020202020204" pitchFamily="34" charset="0"/>
              </a:rPr>
              <a:t>som 2-fløjet, dvs. at man</a:t>
            </a:r>
          </a:p>
          <a:p>
            <a:r>
              <a:rPr lang="da-DK" sz="1000" i="1" dirty="0">
                <a:latin typeface="Arial" panose="020B0604020202020204" pitchFamily="34" charset="0"/>
                <a:cs typeface="Arial" panose="020B0604020202020204" pitchFamily="34" charset="0"/>
              </a:rPr>
              <a:t>kan åbne begge sider af døren.</a:t>
            </a:r>
          </a:p>
        </p:txBody>
      </p:sp>
      <p:sp>
        <p:nvSpPr>
          <p:cNvPr id="31" name="Tekstfelt 30">
            <a:extLst>
              <a:ext uri="{FF2B5EF4-FFF2-40B4-BE49-F238E27FC236}">
                <a16:creationId xmlns:a16="http://schemas.microsoft.com/office/drawing/2014/main" id="{B8B5FD06-A177-1556-8DBB-92F78DF07C82}"/>
              </a:ext>
            </a:extLst>
          </p:cNvPr>
          <p:cNvSpPr txBox="1"/>
          <p:nvPr/>
        </p:nvSpPr>
        <p:spPr>
          <a:xfrm>
            <a:off x="12884967" y="6241306"/>
            <a:ext cx="3146561" cy="400110"/>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Facadedør i tilgængelighedsboliger </a:t>
            </a:r>
          </a:p>
          <a:p>
            <a:r>
              <a:rPr lang="da-DK" sz="1000" i="1" dirty="0">
                <a:latin typeface="Arial" panose="020B0604020202020204" pitchFamily="34" charset="0"/>
                <a:cs typeface="Arial" panose="020B0604020202020204" pitchFamily="34" charset="0"/>
              </a:rPr>
              <a:t>mod lukket altan.</a:t>
            </a:r>
          </a:p>
        </p:txBody>
      </p:sp>
    </p:spTree>
    <p:extLst>
      <p:ext uri="{BB962C8B-B14F-4D97-AF65-F5344CB8AC3E}">
        <p14:creationId xmlns:p14="http://schemas.microsoft.com/office/powerpoint/2010/main" val="3413689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8040109" cy="450595"/>
          </a:xfrm>
        </p:spPr>
        <p:txBody>
          <a:bodyPr>
            <a:noAutofit/>
          </a:bodyPr>
          <a:lstStyle/>
          <a:p>
            <a:pPr>
              <a:lnSpc>
                <a:spcPct val="100000"/>
              </a:lnSpc>
              <a:spcBef>
                <a:spcPts val="0"/>
              </a:spcBef>
            </a:pPr>
            <a:r>
              <a:rPr lang="da-DK" sz="1600" b="1" dirty="0">
                <a:ea typeface="Verdana" panose="020B0604030504040204" pitchFamily="34" charset="0"/>
              </a:rPr>
              <a:t>OMBYGNING AF LUKKEDE ALTANER – BLOK 12, TILGÆNGELIGHEDSBOLIGER </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p:txBody>
      </p:sp>
      <p:sp>
        <p:nvSpPr>
          <p:cNvPr id="8" name="Tekstfelt 7">
            <a:extLst>
              <a:ext uri="{FF2B5EF4-FFF2-40B4-BE49-F238E27FC236}">
                <a16:creationId xmlns:a16="http://schemas.microsoft.com/office/drawing/2014/main" id="{9770F0E3-00F4-4C26-81C6-FF8FDBF55788}"/>
              </a:ext>
            </a:extLst>
          </p:cNvPr>
          <p:cNvSpPr txBox="1"/>
          <p:nvPr/>
        </p:nvSpPr>
        <p:spPr>
          <a:xfrm>
            <a:off x="7460617" y="5944659"/>
            <a:ext cx="2517364" cy="307777"/>
          </a:xfrm>
          <a:prstGeom prst="rect">
            <a:avLst/>
          </a:prstGeom>
          <a:noFill/>
        </p:spPr>
        <p:txBody>
          <a:bodyPr wrap="square" rtlCol="0">
            <a:spAutoFit/>
          </a:bodyPr>
          <a:lstStyle/>
          <a:p>
            <a:endParaRPr lang="da-DK" sz="1400" b="1" dirty="0">
              <a:latin typeface="Arial" panose="020B0604020202020204" pitchFamily="34" charset="0"/>
              <a:cs typeface="Arial" panose="020B0604020202020204" pitchFamily="34" charset="0"/>
            </a:endParaRPr>
          </a:p>
        </p:txBody>
      </p:sp>
      <p:sp>
        <p:nvSpPr>
          <p:cNvPr id="47" name="Tekstfelt 46">
            <a:extLst>
              <a:ext uri="{FF2B5EF4-FFF2-40B4-BE49-F238E27FC236}">
                <a16:creationId xmlns:a16="http://schemas.microsoft.com/office/drawing/2014/main" id="{F0EE8F8A-EA77-4A92-83BD-C107B6C73456}"/>
              </a:ext>
            </a:extLst>
          </p:cNvPr>
          <p:cNvSpPr txBox="1"/>
          <p:nvPr/>
        </p:nvSpPr>
        <p:spPr>
          <a:xfrm>
            <a:off x="9669914" y="4397697"/>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Reference på dør fra </a:t>
            </a:r>
            <a:r>
              <a:rPr lang="da-DK" sz="1000" i="1" dirty="0" err="1">
                <a:latin typeface="Arial" panose="020B0604020202020204" pitchFamily="34" charset="0"/>
                <a:cs typeface="Arial" panose="020B0604020202020204" pitchFamily="34" charset="0"/>
              </a:rPr>
              <a:t>Balco</a:t>
            </a:r>
            <a:r>
              <a:rPr lang="da-DK" sz="1000" i="1" dirty="0">
                <a:latin typeface="Arial" panose="020B0604020202020204" pitchFamily="34" charset="0"/>
                <a:cs typeface="Arial" panose="020B0604020202020204" pitchFamily="34" charset="0"/>
              </a:rPr>
              <a:t>.</a:t>
            </a:r>
          </a:p>
        </p:txBody>
      </p:sp>
      <p:sp>
        <p:nvSpPr>
          <p:cNvPr id="3" name="Tekstfelt 2">
            <a:extLst>
              <a:ext uri="{FF2B5EF4-FFF2-40B4-BE49-F238E27FC236}">
                <a16:creationId xmlns:a16="http://schemas.microsoft.com/office/drawing/2014/main" id="{BD5000FE-755E-4674-AA07-1EEF7421E86C}"/>
              </a:ext>
            </a:extLst>
          </p:cNvPr>
          <p:cNvSpPr txBox="1"/>
          <p:nvPr/>
        </p:nvSpPr>
        <p:spPr>
          <a:xfrm>
            <a:off x="9719530" y="6578839"/>
            <a:ext cx="4910870" cy="1277273"/>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Nedrivning af eksisterende vinduer og </a:t>
            </a:r>
            <a:r>
              <a:rPr lang="da-DK" sz="1100" dirty="0" err="1">
                <a:latin typeface="Arial" panose="020B0604020202020204" pitchFamily="34" charset="0"/>
                <a:cs typeface="Arial" panose="020B0604020202020204" pitchFamily="34" charset="0"/>
              </a:rPr>
              <a:t>blændfelter</a:t>
            </a:r>
            <a:r>
              <a:rPr lang="da-DK" sz="1100" dirty="0">
                <a:latin typeface="Arial" panose="020B0604020202020204" pitchFamily="34" charset="0"/>
                <a:cs typeface="Arial" panose="020B0604020202020204" pitchFamily="34" charset="0"/>
              </a:rPr>
              <a:t> i ”altan gavle”.</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Montering af specialfremstillet </a:t>
            </a:r>
            <a:r>
              <a:rPr lang="da-DK" sz="1100" dirty="0" err="1">
                <a:latin typeface="Arial" panose="020B0604020202020204" pitchFamily="34" charset="0"/>
                <a:cs typeface="Arial" panose="020B0604020202020204" pitchFamily="34" charset="0"/>
              </a:rPr>
              <a:t>alu</a:t>
            </a:r>
            <a:r>
              <a:rPr lang="da-DK" sz="1100" dirty="0">
                <a:latin typeface="Arial" panose="020B0604020202020204" pitchFamily="34" charset="0"/>
                <a:cs typeface="Arial" panose="020B0604020202020204" pitchFamily="34" charset="0"/>
              </a:rPr>
              <a:t> dørparti fra </a:t>
            </a:r>
            <a:r>
              <a:rPr lang="da-DK" sz="1100" dirty="0" err="1">
                <a:latin typeface="Arial" panose="020B0604020202020204" pitchFamily="34" charset="0"/>
                <a:cs typeface="Arial" panose="020B0604020202020204" pitchFamily="34" charset="0"/>
              </a:rPr>
              <a:t>Balco</a:t>
            </a:r>
            <a:r>
              <a:rPr lang="da-DK" sz="1100" dirty="0">
                <a:latin typeface="Arial" panose="020B0604020202020204" pitchFamily="34" charset="0"/>
                <a:cs typeface="Arial" panose="020B0604020202020204" pitchFamily="34" charset="0"/>
              </a:rPr>
              <a:t>, fabrikanten af de eksisterende altaner.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p:txBody>
      </p:sp>
      <p:sp>
        <p:nvSpPr>
          <p:cNvPr id="14" name="Text Placeholder 5">
            <a:extLst>
              <a:ext uri="{FF2B5EF4-FFF2-40B4-BE49-F238E27FC236}">
                <a16:creationId xmlns:a16="http://schemas.microsoft.com/office/drawing/2014/main" id="{5F3940DE-D12E-47CE-8F16-52BD204C247F}"/>
              </a:ext>
            </a:extLst>
          </p:cNvPr>
          <p:cNvSpPr txBox="1">
            <a:spLocks/>
          </p:cNvSpPr>
          <p:nvPr/>
        </p:nvSpPr>
        <p:spPr>
          <a:xfrm>
            <a:off x="9763818" y="4864281"/>
            <a:ext cx="4866582" cy="1965154"/>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Da tilgængelighedsboligerne skal have en ”niveaufri adgang”, så bliver det nødvendigt at ombygge de lukkede altaner. Så man på den måde får etableret indgang igennem de lukkede altaner. Derfor vil der samtidig med ombygning også blive påmonteret låse på skydevinduer. </a:t>
            </a:r>
            <a:r>
              <a:rPr lang="da-DK" sz="1100" dirty="0" err="1">
                <a:solidFill>
                  <a:schemeClr val="tx1"/>
                </a:solidFill>
                <a:ea typeface="+mn-ea"/>
              </a:rPr>
              <a:t>Alu</a:t>
            </a:r>
            <a:r>
              <a:rPr lang="da-DK" sz="1100" dirty="0">
                <a:solidFill>
                  <a:schemeClr val="tx1"/>
                </a:solidFill>
                <a:ea typeface="+mn-ea"/>
              </a:rPr>
              <a:t> dørpartiet kommer med nøgle lås udvendigt og vrider indvendigt, så man har mulighed for at aflåse altanen. Adgang til lejligheden vil derefter ske igennem en facade dør som fremgår på den tidligere side, med samme låse muligheder. </a:t>
            </a:r>
          </a:p>
        </p:txBody>
      </p:sp>
      <p:sp>
        <p:nvSpPr>
          <p:cNvPr id="15" name="Text Placeholder 5">
            <a:extLst>
              <a:ext uri="{FF2B5EF4-FFF2-40B4-BE49-F238E27FC236}">
                <a16:creationId xmlns:a16="http://schemas.microsoft.com/office/drawing/2014/main" id="{45DAD4A0-6F71-4CD4-97B8-43C22DE75DB0}"/>
              </a:ext>
            </a:extLst>
          </p:cNvPr>
          <p:cNvSpPr txBox="1">
            <a:spLocks/>
          </p:cNvSpPr>
          <p:nvPr/>
        </p:nvSpPr>
        <p:spPr>
          <a:xfrm>
            <a:off x="5300936" y="6925293"/>
            <a:ext cx="4125284" cy="361652"/>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00000"/>
              </a:lnSpc>
              <a:spcBef>
                <a:spcPts val="0"/>
              </a:spcBef>
            </a:pPr>
            <a:r>
              <a:rPr lang="da-DK" sz="1000" i="1" dirty="0">
                <a:solidFill>
                  <a:schemeClr val="tx1"/>
                </a:solidFill>
                <a:ea typeface="+mn-ea"/>
              </a:rPr>
              <a:t>Nyt </a:t>
            </a:r>
            <a:r>
              <a:rPr lang="da-DK" sz="1000" i="1" dirty="0" err="1">
                <a:solidFill>
                  <a:schemeClr val="tx1"/>
                </a:solidFill>
                <a:ea typeface="+mn-ea"/>
              </a:rPr>
              <a:t>alu</a:t>
            </a:r>
            <a:r>
              <a:rPr lang="da-DK" sz="1000" i="1" dirty="0">
                <a:solidFill>
                  <a:schemeClr val="tx1"/>
                </a:solidFill>
                <a:ea typeface="+mn-ea"/>
              </a:rPr>
              <a:t> dørparti. Der skaber tilgang til </a:t>
            </a:r>
            <a:r>
              <a:rPr lang="da-DK" sz="1000" i="1" dirty="0" err="1">
                <a:solidFill>
                  <a:schemeClr val="tx1"/>
                </a:solidFill>
                <a:ea typeface="+mn-ea"/>
              </a:rPr>
              <a:t>trædæk</a:t>
            </a:r>
            <a:r>
              <a:rPr lang="da-DK" sz="1000" i="1" dirty="0">
                <a:solidFill>
                  <a:schemeClr val="tx1"/>
                </a:solidFill>
                <a:ea typeface="+mn-ea"/>
              </a:rPr>
              <a:t>/terrasse, </a:t>
            </a:r>
            <a:r>
              <a:rPr lang="da-DK" sz="1000" i="1" dirty="0" err="1">
                <a:solidFill>
                  <a:schemeClr val="tx1"/>
                </a:solidFill>
                <a:ea typeface="+mn-ea"/>
              </a:rPr>
              <a:t>trædæk</a:t>
            </a:r>
            <a:r>
              <a:rPr lang="da-DK" sz="1000" i="1" dirty="0">
                <a:solidFill>
                  <a:schemeClr val="tx1"/>
                </a:solidFill>
                <a:ea typeface="+mn-ea"/>
              </a:rPr>
              <a:t>/terrasse beskrives nærmere under landskabsdelen senere i temaavisen.</a:t>
            </a:r>
          </a:p>
          <a:p>
            <a:pPr>
              <a:lnSpc>
                <a:spcPct val="100000"/>
              </a:lnSpc>
              <a:spcBef>
                <a:spcPts val="0"/>
              </a:spcBef>
            </a:pPr>
            <a:endParaRPr lang="da-DK" sz="1000" i="1" dirty="0">
              <a:solidFill>
                <a:schemeClr val="tx1"/>
              </a:solidFill>
              <a:ea typeface="+mn-ea"/>
            </a:endParaRPr>
          </a:p>
        </p:txBody>
      </p:sp>
      <p:sp>
        <p:nvSpPr>
          <p:cNvPr id="5" name="Pladsholder til slidenummer 4">
            <a:extLst>
              <a:ext uri="{FF2B5EF4-FFF2-40B4-BE49-F238E27FC236}">
                <a16:creationId xmlns:a16="http://schemas.microsoft.com/office/drawing/2014/main" id="{30D88A78-5C9F-EFE5-0020-9B90C0A76D1F}"/>
              </a:ext>
            </a:extLst>
          </p:cNvPr>
          <p:cNvSpPr>
            <a:spLocks noGrp="1"/>
          </p:cNvSpPr>
          <p:nvPr>
            <p:ph type="sldNum" sz="quarter" idx="12"/>
          </p:nvPr>
        </p:nvSpPr>
        <p:spPr/>
        <p:txBody>
          <a:bodyPr/>
          <a:lstStyle/>
          <a:p>
            <a:fld id="{F79368AF-1170-5D45-AB85-F739246C0D5C}" type="slidenum">
              <a:rPr lang="en-US" smtClean="0"/>
              <a:pPr/>
              <a:t>6</a:t>
            </a:fld>
            <a:endParaRPr lang="en-US" dirty="0"/>
          </a:p>
        </p:txBody>
      </p:sp>
      <p:pic>
        <p:nvPicPr>
          <p:cNvPr id="3074" name="Picture 2" descr="Indgangsdør">
            <a:extLst>
              <a:ext uri="{FF2B5EF4-FFF2-40B4-BE49-F238E27FC236}">
                <a16:creationId xmlns:a16="http://schemas.microsoft.com/office/drawing/2014/main" id="{225D85DA-C106-C2CC-9090-88B89453F2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61651" y="1062584"/>
            <a:ext cx="4735106" cy="3344169"/>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descr="Et billede, der indeholder græs, himmel, udendørs, felt&#10;&#10;Automatisk genereret beskrivelse">
            <a:extLst>
              <a:ext uri="{FF2B5EF4-FFF2-40B4-BE49-F238E27FC236}">
                <a16:creationId xmlns:a16="http://schemas.microsoft.com/office/drawing/2014/main" id="{FB5F8676-2771-3D28-54EE-B069B7F9CFFA}"/>
              </a:ext>
            </a:extLst>
          </p:cNvPr>
          <p:cNvPicPr>
            <a:picLocks noChangeAspect="1"/>
          </p:cNvPicPr>
          <p:nvPr/>
        </p:nvPicPr>
        <p:blipFill rotWithShape="1">
          <a:blip r:embed="rId3"/>
          <a:srcRect l="19067" t="30232" r="44835" b="31713"/>
          <a:stretch/>
        </p:blipFill>
        <p:spPr>
          <a:xfrm>
            <a:off x="777210" y="1056701"/>
            <a:ext cx="4213004" cy="3331001"/>
          </a:xfrm>
          <a:prstGeom prst="rect">
            <a:avLst/>
          </a:prstGeom>
        </p:spPr>
      </p:pic>
      <p:pic>
        <p:nvPicPr>
          <p:cNvPr id="9" name="Billede 8">
            <a:extLst>
              <a:ext uri="{FF2B5EF4-FFF2-40B4-BE49-F238E27FC236}">
                <a16:creationId xmlns:a16="http://schemas.microsoft.com/office/drawing/2014/main" id="{FD3764CF-58DB-5121-3528-5E50AA0541A3}"/>
              </a:ext>
            </a:extLst>
          </p:cNvPr>
          <p:cNvPicPr>
            <a:picLocks noChangeAspect="1"/>
          </p:cNvPicPr>
          <p:nvPr/>
        </p:nvPicPr>
        <p:blipFill rotWithShape="1">
          <a:blip r:embed="rId4"/>
          <a:srcRect b="9574"/>
          <a:stretch/>
        </p:blipFill>
        <p:spPr>
          <a:xfrm>
            <a:off x="5300936" y="1027428"/>
            <a:ext cx="4418594" cy="5767185"/>
          </a:xfrm>
          <a:prstGeom prst="rect">
            <a:avLst/>
          </a:prstGeom>
        </p:spPr>
      </p:pic>
      <p:sp>
        <p:nvSpPr>
          <p:cNvPr id="10" name="Tekstfelt 9">
            <a:extLst>
              <a:ext uri="{FF2B5EF4-FFF2-40B4-BE49-F238E27FC236}">
                <a16:creationId xmlns:a16="http://schemas.microsoft.com/office/drawing/2014/main" id="{C077D7F2-CA62-BC7E-FF83-ED8691D6061B}"/>
              </a:ext>
            </a:extLst>
          </p:cNvPr>
          <p:cNvSpPr txBox="1"/>
          <p:nvPr/>
        </p:nvSpPr>
        <p:spPr>
          <a:xfrm>
            <a:off x="667621" y="4406753"/>
            <a:ext cx="31465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Eksisterende lukkede altaner.</a:t>
            </a:r>
          </a:p>
        </p:txBody>
      </p:sp>
      <p:sp>
        <p:nvSpPr>
          <p:cNvPr id="11" name="Ellipse 10">
            <a:extLst>
              <a:ext uri="{FF2B5EF4-FFF2-40B4-BE49-F238E27FC236}">
                <a16:creationId xmlns:a16="http://schemas.microsoft.com/office/drawing/2014/main" id="{CB892751-0B01-6258-C0E7-CBD6CFFDCC11}"/>
              </a:ext>
            </a:extLst>
          </p:cNvPr>
          <p:cNvSpPr/>
          <p:nvPr/>
        </p:nvSpPr>
        <p:spPr>
          <a:xfrm>
            <a:off x="1658679" y="2899144"/>
            <a:ext cx="552893" cy="758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6FD87A47-31D1-9908-0D0D-D6653A6919D8}"/>
              </a:ext>
            </a:extLst>
          </p:cNvPr>
          <p:cNvSpPr/>
          <p:nvPr/>
        </p:nvSpPr>
        <p:spPr>
          <a:xfrm>
            <a:off x="7999227" y="3615070"/>
            <a:ext cx="726558" cy="9427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F516B2AF-2CE3-2E37-8115-D508CD048DEA}"/>
              </a:ext>
            </a:extLst>
          </p:cNvPr>
          <p:cNvSpPr txBox="1"/>
          <p:nvPr/>
        </p:nvSpPr>
        <p:spPr>
          <a:xfrm>
            <a:off x="2990146" y="1281962"/>
            <a:ext cx="3360664" cy="461665"/>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da-DK" sz="1200" dirty="0">
                <a:solidFill>
                  <a:srgbClr val="FF0000"/>
                </a:solidFill>
                <a:latin typeface="Arial" panose="020B0604020202020204" pitchFamily="34" charset="0"/>
                <a:cs typeface="Arial" panose="020B0604020202020204" pitchFamily="34" charset="0"/>
              </a:rPr>
              <a:t>Alle blok 12’s altaner, på stueplan ombygges.</a:t>
            </a:r>
          </a:p>
          <a:p>
            <a:r>
              <a:rPr lang="da-DK" sz="1200" dirty="0">
                <a:solidFill>
                  <a:srgbClr val="FF0000"/>
                </a:solidFill>
                <a:latin typeface="Arial" panose="020B0604020202020204" pitchFamily="34" charset="0"/>
                <a:cs typeface="Arial" panose="020B0604020202020204" pitchFamily="34" charset="0"/>
              </a:rPr>
              <a:t>Vinduer og </a:t>
            </a:r>
            <a:r>
              <a:rPr lang="da-DK" sz="1200" dirty="0" err="1">
                <a:solidFill>
                  <a:srgbClr val="FF0000"/>
                </a:solidFill>
                <a:latin typeface="Arial" panose="020B0604020202020204" pitchFamily="34" charset="0"/>
                <a:cs typeface="Arial" panose="020B0604020202020204" pitchFamily="34" charset="0"/>
              </a:rPr>
              <a:t>blændfelter</a:t>
            </a:r>
            <a:r>
              <a:rPr lang="da-DK" sz="1200" dirty="0">
                <a:solidFill>
                  <a:srgbClr val="FF0000"/>
                </a:solidFill>
                <a:latin typeface="Arial" panose="020B0604020202020204" pitchFamily="34" charset="0"/>
                <a:cs typeface="Arial" panose="020B0604020202020204" pitchFamily="34" charset="0"/>
              </a:rPr>
              <a:t> i ”altan gavle” nedrives.</a:t>
            </a:r>
          </a:p>
        </p:txBody>
      </p:sp>
      <p:pic>
        <p:nvPicPr>
          <p:cNvPr id="17" name="Billede 16">
            <a:extLst>
              <a:ext uri="{FF2B5EF4-FFF2-40B4-BE49-F238E27FC236}">
                <a16:creationId xmlns:a16="http://schemas.microsoft.com/office/drawing/2014/main" id="{BE24F971-8100-E8CA-D31E-A520FA245B23}"/>
              </a:ext>
            </a:extLst>
          </p:cNvPr>
          <p:cNvPicPr>
            <a:picLocks noChangeAspect="1"/>
          </p:cNvPicPr>
          <p:nvPr/>
        </p:nvPicPr>
        <p:blipFill>
          <a:blip r:embed="rId5"/>
          <a:stretch>
            <a:fillRect/>
          </a:stretch>
        </p:blipFill>
        <p:spPr>
          <a:xfrm>
            <a:off x="1837636" y="5657202"/>
            <a:ext cx="2509990" cy="4124314"/>
          </a:xfrm>
          <a:prstGeom prst="rect">
            <a:avLst/>
          </a:prstGeom>
        </p:spPr>
      </p:pic>
      <p:cxnSp>
        <p:nvCxnSpPr>
          <p:cNvPr id="19" name="Lige forbindelse 18">
            <a:extLst>
              <a:ext uri="{FF2B5EF4-FFF2-40B4-BE49-F238E27FC236}">
                <a16:creationId xmlns:a16="http://schemas.microsoft.com/office/drawing/2014/main" id="{8556644F-E747-9718-1255-6397435DCE4E}"/>
              </a:ext>
            </a:extLst>
          </p:cNvPr>
          <p:cNvCxnSpPr>
            <a:cxnSpLocks/>
            <a:stCxn id="11" idx="7"/>
            <a:endCxn id="13" idx="1"/>
          </p:cNvCxnSpPr>
          <p:nvPr/>
        </p:nvCxnSpPr>
        <p:spPr>
          <a:xfrm flipV="1">
            <a:off x="2130603" y="1512795"/>
            <a:ext cx="859543" cy="149742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0" name="Ellipse 19">
            <a:extLst>
              <a:ext uri="{FF2B5EF4-FFF2-40B4-BE49-F238E27FC236}">
                <a16:creationId xmlns:a16="http://schemas.microsoft.com/office/drawing/2014/main" id="{E24DEA40-9E1F-B49D-2AEC-9EC1D028C2F0}"/>
              </a:ext>
            </a:extLst>
          </p:cNvPr>
          <p:cNvSpPr/>
          <p:nvPr/>
        </p:nvSpPr>
        <p:spPr>
          <a:xfrm>
            <a:off x="1122416" y="5290324"/>
            <a:ext cx="3704771" cy="49215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 name="Lige forbindelse 21">
            <a:extLst>
              <a:ext uri="{FF2B5EF4-FFF2-40B4-BE49-F238E27FC236}">
                <a16:creationId xmlns:a16="http://schemas.microsoft.com/office/drawing/2014/main" id="{C3FDD3B6-C339-D142-03A9-7D7B65459814}"/>
              </a:ext>
            </a:extLst>
          </p:cNvPr>
          <p:cNvCxnSpPr>
            <a:cxnSpLocks/>
            <a:stCxn id="12" idx="2"/>
            <a:endCxn id="20" idx="0"/>
          </p:cNvCxnSpPr>
          <p:nvPr/>
        </p:nvCxnSpPr>
        <p:spPr>
          <a:xfrm flipH="1">
            <a:off x="2974802" y="4086447"/>
            <a:ext cx="5024425" cy="12038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935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892875" y="479989"/>
            <a:ext cx="7988855" cy="450595"/>
          </a:xfrm>
        </p:spPr>
        <p:txBody>
          <a:bodyPr>
            <a:noAutofit/>
          </a:bodyPr>
          <a:lstStyle/>
          <a:p>
            <a:pPr>
              <a:lnSpc>
                <a:spcPct val="100000"/>
              </a:lnSpc>
              <a:spcBef>
                <a:spcPts val="0"/>
              </a:spcBef>
            </a:pPr>
            <a:r>
              <a:rPr lang="da-DK" sz="1600" b="1" dirty="0">
                <a:ea typeface="Verdana" panose="020B0604030504040204" pitchFamily="34" charset="0"/>
              </a:rPr>
              <a:t>NEDLÆGNING- OG ETABLERING AF NYE KÆLDERTRAPPER</a:t>
            </a:r>
          </a:p>
          <a:p>
            <a:pPr>
              <a:lnSpc>
                <a:spcPct val="100000"/>
              </a:lnSpc>
              <a:spcBef>
                <a:spcPts val="0"/>
              </a:spcBef>
            </a:pPr>
            <a:r>
              <a:rPr lang="da-DK" sz="1100" dirty="0">
                <a:ea typeface="Verdana" panose="020B0604030504040204" pitchFamily="34" charset="0"/>
              </a:rPr>
              <a:t>FOTOS – TEGNINGER – BESKRIVELSE</a:t>
            </a:r>
          </a:p>
          <a:p>
            <a:pPr>
              <a:lnSpc>
                <a:spcPct val="100000"/>
              </a:lnSpc>
            </a:pPr>
            <a:endParaRPr lang="da-DK" sz="1800" dirty="0"/>
          </a:p>
          <a:p>
            <a:pPr>
              <a:lnSpc>
                <a:spcPct val="150000"/>
              </a:lnSpc>
            </a:pPr>
            <a:endParaRPr lang="da-DK" sz="2000" dirty="0"/>
          </a:p>
        </p:txBody>
      </p:sp>
      <p:sp>
        <p:nvSpPr>
          <p:cNvPr id="47" name="Tekstfelt 46">
            <a:extLst>
              <a:ext uri="{FF2B5EF4-FFF2-40B4-BE49-F238E27FC236}">
                <a16:creationId xmlns:a16="http://schemas.microsoft.com/office/drawing/2014/main" id="{F0EE8F8A-EA77-4A92-83BD-C107B6C73456}"/>
              </a:ext>
            </a:extLst>
          </p:cNvPr>
          <p:cNvSpPr txBox="1"/>
          <p:nvPr/>
        </p:nvSpPr>
        <p:spPr>
          <a:xfrm>
            <a:off x="1706130" y="10318300"/>
            <a:ext cx="313004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Kældertrappe snit</a:t>
            </a:r>
          </a:p>
        </p:txBody>
      </p:sp>
      <p:sp>
        <p:nvSpPr>
          <p:cNvPr id="2" name="Tekstfelt 1">
            <a:extLst>
              <a:ext uri="{FF2B5EF4-FFF2-40B4-BE49-F238E27FC236}">
                <a16:creationId xmlns:a16="http://schemas.microsoft.com/office/drawing/2014/main" id="{38F5B212-5624-4AAA-8109-70F23928A163}"/>
              </a:ext>
            </a:extLst>
          </p:cNvPr>
          <p:cNvSpPr txBox="1"/>
          <p:nvPr/>
        </p:nvSpPr>
        <p:spPr>
          <a:xfrm>
            <a:off x="10881627" y="2639653"/>
            <a:ext cx="4247514" cy="4154984"/>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Nedrivning/opgravning af eksisterende kældertrapper.</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Blænding af nedlagte kælderindgange, indebære støbning af kældervæg af beton og opmuring med mursten.</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Til fyldning af området hvor de nedlagte kældertrapper var placeret, med jord, opbygning af belægningsunderlag og belægning.</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Udgravning af jord, for at gøre plads til fundamenter, støttemure, terrændæk, og trapper. </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Fundamenter, terrændæk og trapper bliver udført med pladsstøbt beton, så de kan tilpasses til den nye belægning.</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Støttemuren bliver opbygget af fundablokke, som armeres samt udstøbes med beton. Til sidst pudses støttemurene, så de får en pæn overflade.      </a:t>
            </a: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a:p>
            <a:endParaRPr lang="da-DK" sz="1100" dirty="0">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B6C5CDEE-44E5-4195-83AD-CF915C40F262}"/>
              </a:ext>
            </a:extLst>
          </p:cNvPr>
          <p:cNvSpPr txBox="1">
            <a:spLocks/>
          </p:cNvSpPr>
          <p:nvPr/>
        </p:nvSpPr>
        <p:spPr>
          <a:xfrm>
            <a:off x="10956722" y="1043101"/>
            <a:ext cx="3916133" cy="1843139"/>
          </a:xfrm>
          <a:prstGeom prst="rect">
            <a:avLst/>
          </a:prstGeom>
        </p:spPr>
        <p:txBody>
          <a:bodyPr vert="horz" lIns="0" tIns="0" rIns="0" bIns="0" rtlCol="0">
            <a:noAutofit/>
          </a:bodyPr>
          <a:lstStyle>
            <a:lvl1pPr marL="0" indent="0" algn="l" defTabSz="1425550" rtl="0" eaLnBrk="1" latinLnBrk="0" hangingPunct="1">
              <a:lnSpc>
                <a:spcPct val="90000"/>
              </a:lnSpc>
              <a:spcBef>
                <a:spcPts val="1559"/>
              </a:spcBef>
              <a:buFont typeface="Arial" panose="020B0604020202020204" pitchFamily="34" charset="0"/>
              <a:buNone/>
              <a:defRPr sz="3720" kern="1200">
                <a:solidFill>
                  <a:srgbClr val="4B5159"/>
                </a:solidFill>
                <a:latin typeface="Arial" panose="020B0604020202020204" pitchFamily="34" charset="0"/>
                <a:ea typeface="Arial" panose="020B0604020202020204" pitchFamily="34" charset="0"/>
                <a:cs typeface="Arial" panose="020B0604020202020204" pitchFamily="34" charset="0"/>
              </a:defRPr>
            </a:lvl1pPr>
            <a:lvl2pPr marL="566974"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2pPr>
            <a:lvl3pPr marL="1133947"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3pPr>
            <a:lvl4pPr marL="1700921"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4pPr>
            <a:lvl5pPr marL="2267895" indent="0" algn="l" defTabSz="1425550" rtl="0" eaLnBrk="1" latinLnBrk="0" hangingPunct="1">
              <a:lnSpc>
                <a:spcPct val="90000"/>
              </a:lnSpc>
              <a:spcBef>
                <a:spcPts val="780"/>
              </a:spcBef>
              <a:buFont typeface="Arial" panose="020B0604020202020204" pitchFamily="34" charset="0"/>
              <a:buNone/>
              <a:defRPr sz="3720" kern="1200">
                <a:solidFill>
                  <a:schemeClr val="tx2"/>
                </a:solidFill>
                <a:latin typeface="Arial" charset="0"/>
                <a:ea typeface="Arial" charset="0"/>
                <a:cs typeface="Arial" charset="0"/>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gn="just">
              <a:lnSpc>
                <a:spcPct val="100000"/>
              </a:lnSpc>
              <a:spcBef>
                <a:spcPts val="0"/>
              </a:spcBef>
            </a:pPr>
            <a:r>
              <a:rPr lang="da-DK" sz="1100" dirty="0">
                <a:solidFill>
                  <a:schemeClr val="tx1"/>
                </a:solidFill>
                <a:ea typeface="+mn-ea"/>
              </a:rPr>
              <a:t>Grønnehaven har i øjeblikket 13 kældertrapper på opgangs siderne, der er meget stejle. Byggeudvalget har besluttet at disse skal nedrives, så der kan etableres 5 nye sideløbs trapper til kældrene. Der vil blive etableret 2 stk. på henholdsvis blok 12 og 16, og 1. stk. på blok 16. Dvs. at der er 8 kælderindgange der bliver blændet af. De nye kældertrapper bliver udført med en behagelig hældning samt dybe trin, og ramper til cykler. </a:t>
            </a:r>
            <a:endParaRPr lang="da-DK" sz="1100" i="1" dirty="0">
              <a:solidFill>
                <a:schemeClr val="tx1"/>
              </a:solidFill>
              <a:ea typeface="+mn-ea"/>
            </a:endParaRPr>
          </a:p>
        </p:txBody>
      </p:sp>
      <p:sp>
        <p:nvSpPr>
          <p:cNvPr id="18" name="Tekstfelt 17">
            <a:extLst>
              <a:ext uri="{FF2B5EF4-FFF2-40B4-BE49-F238E27FC236}">
                <a16:creationId xmlns:a16="http://schemas.microsoft.com/office/drawing/2014/main" id="{FC336F34-CDF6-D2FB-2DEB-47BF291CF1E0}"/>
              </a:ext>
            </a:extLst>
          </p:cNvPr>
          <p:cNvSpPr txBox="1"/>
          <p:nvPr/>
        </p:nvSpPr>
        <p:spPr>
          <a:xfrm>
            <a:off x="789212" y="5627369"/>
            <a:ext cx="3823861"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Alle eksisterende kældertrappe nedrives</a:t>
            </a:r>
          </a:p>
        </p:txBody>
      </p:sp>
      <p:pic>
        <p:nvPicPr>
          <p:cNvPr id="4" name="Billede 3">
            <a:extLst>
              <a:ext uri="{FF2B5EF4-FFF2-40B4-BE49-F238E27FC236}">
                <a16:creationId xmlns:a16="http://schemas.microsoft.com/office/drawing/2014/main" id="{4E607F15-133E-328E-5D09-C847F1305B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2875" y="1055270"/>
            <a:ext cx="2571496" cy="4572099"/>
          </a:xfrm>
          <a:prstGeom prst="rect">
            <a:avLst/>
          </a:prstGeom>
        </p:spPr>
      </p:pic>
      <p:pic>
        <p:nvPicPr>
          <p:cNvPr id="8" name="Billede 7">
            <a:extLst>
              <a:ext uri="{FF2B5EF4-FFF2-40B4-BE49-F238E27FC236}">
                <a16:creationId xmlns:a16="http://schemas.microsoft.com/office/drawing/2014/main" id="{A9B5EB58-77A3-DC4F-2E19-A914C9C70BBD}"/>
              </a:ext>
            </a:extLst>
          </p:cNvPr>
          <p:cNvPicPr>
            <a:picLocks noChangeAspect="1"/>
          </p:cNvPicPr>
          <p:nvPr/>
        </p:nvPicPr>
        <p:blipFill rotWithShape="1">
          <a:blip r:embed="rId3"/>
          <a:srcRect l="2295" t="5232" r="2785" b="8919"/>
          <a:stretch/>
        </p:blipFill>
        <p:spPr>
          <a:xfrm>
            <a:off x="511551" y="7052303"/>
            <a:ext cx="7070057" cy="3265997"/>
          </a:xfrm>
          <a:prstGeom prst="rect">
            <a:avLst/>
          </a:prstGeom>
        </p:spPr>
      </p:pic>
      <p:pic>
        <p:nvPicPr>
          <p:cNvPr id="5" name="Billede 4">
            <a:extLst>
              <a:ext uri="{FF2B5EF4-FFF2-40B4-BE49-F238E27FC236}">
                <a16:creationId xmlns:a16="http://schemas.microsoft.com/office/drawing/2014/main" id="{8886BB64-31EB-BBEE-0A9E-73E0D95B31CC}"/>
              </a:ext>
            </a:extLst>
          </p:cNvPr>
          <p:cNvPicPr>
            <a:picLocks noChangeAspect="1"/>
          </p:cNvPicPr>
          <p:nvPr/>
        </p:nvPicPr>
        <p:blipFill rotWithShape="1">
          <a:blip r:embed="rId4"/>
          <a:srcRect l="2160" t="4916"/>
          <a:stretch/>
        </p:blipFill>
        <p:spPr>
          <a:xfrm>
            <a:off x="8545535" y="7178134"/>
            <a:ext cx="5895445" cy="3386387"/>
          </a:xfrm>
          <a:prstGeom prst="rect">
            <a:avLst/>
          </a:prstGeom>
        </p:spPr>
      </p:pic>
      <p:pic>
        <p:nvPicPr>
          <p:cNvPr id="9" name="Billede 8">
            <a:extLst>
              <a:ext uri="{FF2B5EF4-FFF2-40B4-BE49-F238E27FC236}">
                <a16:creationId xmlns:a16="http://schemas.microsoft.com/office/drawing/2014/main" id="{CFD096DF-C75A-75B8-070D-D6635CF9B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128" t="7561" r="10159" b="42080"/>
          <a:stretch/>
        </p:blipFill>
        <p:spPr>
          <a:xfrm rot="16200000">
            <a:off x="3544964" y="1483039"/>
            <a:ext cx="5959704" cy="4956471"/>
          </a:xfrm>
          <a:prstGeom prst="rect">
            <a:avLst/>
          </a:prstGeom>
        </p:spPr>
      </p:pic>
      <p:sp>
        <p:nvSpPr>
          <p:cNvPr id="7" name="Pladsholder til slidenummer 6">
            <a:extLst>
              <a:ext uri="{FF2B5EF4-FFF2-40B4-BE49-F238E27FC236}">
                <a16:creationId xmlns:a16="http://schemas.microsoft.com/office/drawing/2014/main" id="{94B07574-4F3A-3695-0023-8DBFA730826C}"/>
              </a:ext>
            </a:extLst>
          </p:cNvPr>
          <p:cNvSpPr>
            <a:spLocks noGrp="1"/>
          </p:cNvSpPr>
          <p:nvPr>
            <p:ph type="sldNum" sz="quarter" idx="12"/>
          </p:nvPr>
        </p:nvSpPr>
        <p:spPr/>
        <p:txBody>
          <a:bodyPr/>
          <a:lstStyle/>
          <a:p>
            <a:fld id="{F79368AF-1170-5D45-AB85-F739246C0D5C}" type="slidenum">
              <a:rPr lang="en-US" smtClean="0"/>
              <a:pPr/>
              <a:t>7</a:t>
            </a:fld>
            <a:endParaRPr lang="en-US" dirty="0"/>
          </a:p>
        </p:txBody>
      </p:sp>
      <p:sp>
        <p:nvSpPr>
          <p:cNvPr id="15" name="Tekstfelt 14">
            <a:extLst>
              <a:ext uri="{FF2B5EF4-FFF2-40B4-BE49-F238E27FC236}">
                <a16:creationId xmlns:a16="http://schemas.microsoft.com/office/drawing/2014/main" id="{C984A81E-34C6-EEF0-8A0F-B485285EFDA5}"/>
              </a:ext>
            </a:extLst>
          </p:cNvPr>
          <p:cNvSpPr txBox="1"/>
          <p:nvPr/>
        </p:nvSpPr>
        <p:spPr>
          <a:xfrm>
            <a:off x="9241331" y="10195189"/>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Kældertrappe plan</a:t>
            </a:r>
          </a:p>
        </p:txBody>
      </p:sp>
      <p:sp>
        <p:nvSpPr>
          <p:cNvPr id="10" name="Ellipse 9">
            <a:extLst>
              <a:ext uri="{FF2B5EF4-FFF2-40B4-BE49-F238E27FC236}">
                <a16:creationId xmlns:a16="http://schemas.microsoft.com/office/drawing/2014/main" id="{5F0C1EA0-8269-9713-BEB1-9D33A8761AF7}"/>
              </a:ext>
            </a:extLst>
          </p:cNvPr>
          <p:cNvSpPr/>
          <p:nvPr/>
        </p:nvSpPr>
        <p:spPr>
          <a:xfrm>
            <a:off x="4351270" y="2670551"/>
            <a:ext cx="457200" cy="4225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2" name="Ellipse 11">
            <a:extLst>
              <a:ext uri="{FF2B5EF4-FFF2-40B4-BE49-F238E27FC236}">
                <a16:creationId xmlns:a16="http://schemas.microsoft.com/office/drawing/2014/main" id="{0A86DF2B-8E24-C674-57DC-494FAD338A3B}"/>
              </a:ext>
            </a:extLst>
          </p:cNvPr>
          <p:cNvSpPr/>
          <p:nvPr/>
        </p:nvSpPr>
        <p:spPr>
          <a:xfrm>
            <a:off x="4351270" y="4271827"/>
            <a:ext cx="457200" cy="4225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3" name="Ellipse 12">
            <a:extLst>
              <a:ext uri="{FF2B5EF4-FFF2-40B4-BE49-F238E27FC236}">
                <a16:creationId xmlns:a16="http://schemas.microsoft.com/office/drawing/2014/main" id="{3A76DB20-BF16-D399-2DF4-7CDBC53D4769}"/>
              </a:ext>
            </a:extLst>
          </p:cNvPr>
          <p:cNvSpPr/>
          <p:nvPr/>
        </p:nvSpPr>
        <p:spPr>
          <a:xfrm>
            <a:off x="6415597" y="5607750"/>
            <a:ext cx="457200" cy="4225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4" name="Ellipse 13">
            <a:extLst>
              <a:ext uri="{FF2B5EF4-FFF2-40B4-BE49-F238E27FC236}">
                <a16:creationId xmlns:a16="http://schemas.microsoft.com/office/drawing/2014/main" id="{1288D6DB-AE89-5E38-A7FD-F7CC70A076DB}"/>
              </a:ext>
            </a:extLst>
          </p:cNvPr>
          <p:cNvSpPr/>
          <p:nvPr/>
        </p:nvSpPr>
        <p:spPr>
          <a:xfrm>
            <a:off x="7981160" y="4271826"/>
            <a:ext cx="457200" cy="4225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6" name="Ellipse 15">
            <a:extLst>
              <a:ext uri="{FF2B5EF4-FFF2-40B4-BE49-F238E27FC236}">
                <a16:creationId xmlns:a16="http://schemas.microsoft.com/office/drawing/2014/main" id="{8A05B793-DAAB-DB7D-4D62-4EE2738DABC1}"/>
              </a:ext>
            </a:extLst>
          </p:cNvPr>
          <p:cNvSpPr/>
          <p:nvPr/>
        </p:nvSpPr>
        <p:spPr>
          <a:xfrm>
            <a:off x="7981160" y="2670551"/>
            <a:ext cx="457200" cy="4225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7" name="Tekstfelt 16">
            <a:extLst>
              <a:ext uri="{FF2B5EF4-FFF2-40B4-BE49-F238E27FC236}">
                <a16:creationId xmlns:a16="http://schemas.microsoft.com/office/drawing/2014/main" id="{1F050CBA-B837-3A93-0094-6B5B4B007A2F}"/>
              </a:ext>
            </a:extLst>
          </p:cNvPr>
          <p:cNvSpPr txBox="1"/>
          <p:nvPr/>
        </p:nvSpPr>
        <p:spPr>
          <a:xfrm>
            <a:off x="9241331" y="6137262"/>
            <a:ext cx="2170787" cy="276999"/>
          </a:xfrm>
          <a:prstGeom prst="rect">
            <a:avLst/>
          </a:prstGeom>
          <a:solidFill>
            <a:schemeClr val="bg1"/>
          </a:solidFill>
          <a:ln w="19050">
            <a:solidFill>
              <a:schemeClr val="accent1"/>
            </a:solidFill>
          </a:ln>
        </p:spPr>
        <p:txBody>
          <a:bodyPr wrap="none" rtlCol="0">
            <a:spAutoFit/>
          </a:bodyPr>
          <a:lstStyle/>
          <a:p>
            <a:r>
              <a:rPr lang="da-DK" sz="1200" dirty="0">
                <a:latin typeface="Arial" panose="020B0604020202020204" pitchFamily="34" charset="0"/>
                <a:cs typeface="Arial" panose="020B0604020202020204" pitchFamily="34" charset="0"/>
              </a:rPr>
              <a:t>5 nye sideløbs kældertrapper</a:t>
            </a:r>
          </a:p>
        </p:txBody>
      </p:sp>
      <p:cxnSp>
        <p:nvCxnSpPr>
          <p:cNvPr id="21" name="Lige forbindelse 20">
            <a:extLst>
              <a:ext uri="{FF2B5EF4-FFF2-40B4-BE49-F238E27FC236}">
                <a16:creationId xmlns:a16="http://schemas.microsoft.com/office/drawing/2014/main" id="{65FCA1BF-A48D-D26D-E87C-22D36812A6CA}"/>
              </a:ext>
            </a:extLst>
          </p:cNvPr>
          <p:cNvCxnSpPr>
            <a:cxnSpLocks/>
            <a:stCxn id="10" idx="5"/>
            <a:endCxn id="17" idx="1"/>
          </p:cNvCxnSpPr>
          <p:nvPr/>
        </p:nvCxnSpPr>
        <p:spPr>
          <a:xfrm>
            <a:off x="4741515" y="3031231"/>
            <a:ext cx="4499816" cy="32445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D58265C6-34A1-3D5D-512B-2951894CCA61}"/>
              </a:ext>
            </a:extLst>
          </p:cNvPr>
          <p:cNvCxnSpPr>
            <a:cxnSpLocks/>
            <a:stCxn id="12" idx="6"/>
            <a:endCxn id="17" idx="1"/>
          </p:cNvCxnSpPr>
          <p:nvPr/>
        </p:nvCxnSpPr>
        <p:spPr>
          <a:xfrm>
            <a:off x="4808470" y="4483109"/>
            <a:ext cx="4432861" cy="17926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3151645A-A83C-970E-D28D-ACA49CDC8ADA}"/>
              </a:ext>
            </a:extLst>
          </p:cNvPr>
          <p:cNvCxnSpPr>
            <a:cxnSpLocks/>
            <a:stCxn id="16" idx="4"/>
            <a:endCxn id="17" idx="1"/>
          </p:cNvCxnSpPr>
          <p:nvPr/>
        </p:nvCxnSpPr>
        <p:spPr>
          <a:xfrm>
            <a:off x="8209760" y="3093114"/>
            <a:ext cx="1031571" cy="31826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141C901F-F76E-BADB-2B21-AB84E56D965D}"/>
              </a:ext>
            </a:extLst>
          </p:cNvPr>
          <p:cNvCxnSpPr>
            <a:cxnSpLocks/>
            <a:stCxn id="13" idx="6"/>
            <a:endCxn id="17" idx="1"/>
          </p:cNvCxnSpPr>
          <p:nvPr/>
        </p:nvCxnSpPr>
        <p:spPr>
          <a:xfrm>
            <a:off x="6872797" y="5819032"/>
            <a:ext cx="2368534" cy="4567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3256276D-8C2E-6048-FCA5-403B89A7C2D3}"/>
              </a:ext>
            </a:extLst>
          </p:cNvPr>
          <p:cNvCxnSpPr>
            <a:cxnSpLocks/>
            <a:stCxn id="14" idx="5"/>
            <a:endCxn id="17" idx="1"/>
          </p:cNvCxnSpPr>
          <p:nvPr/>
        </p:nvCxnSpPr>
        <p:spPr>
          <a:xfrm>
            <a:off x="8371405" y="4632506"/>
            <a:ext cx="869926" cy="16432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8F384120-2238-0F3D-2B97-A6C316E47F2C}"/>
              </a:ext>
            </a:extLst>
          </p:cNvPr>
          <p:cNvSpPr txBox="1"/>
          <p:nvPr/>
        </p:nvSpPr>
        <p:spPr>
          <a:xfrm>
            <a:off x="3958950" y="6936520"/>
            <a:ext cx="2494532"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Inventarplan</a:t>
            </a:r>
          </a:p>
        </p:txBody>
      </p:sp>
      <p:sp>
        <p:nvSpPr>
          <p:cNvPr id="43" name="Tekstfelt 42">
            <a:extLst>
              <a:ext uri="{FF2B5EF4-FFF2-40B4-BE49-F238E27FC236}">
                <a16:creationId xmlns:a16="http://schemas.microsoft.com/office/drawing/2014/main" id="{13120551-5FE1-3EF2-186E-A84F225F0494}"/>
              </a:ext>
            </a:extLst>
          </p:cNvPr>
          <p:cNvSpPr txBox="1"/>
          <p:nvPr/>
        </p:nvSpPr>
        <p:spPr>
          <a:xfrm>
            <a:off x="4661087" y="1600872"/>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12A</a:t>
            </a:r>
          </a:p>
        </p:txBody>
      </p:sp>
      <p:sp>
        <p:nvSpPr>
          <p:cNvPr id="44" name="Tekstfelt 43">
            <a:extLst>
              <a:ext uri="{FF2B5EF4-FFF2-40B4-BE49-F238E27FC236}">
                <a16:creationId xmlns:a16="http://schemas.microsoft.com/office/drawing/2014/main" id="{9A86544A-1E51-1E84-25B7-76BE41A100B0}"/>
              </a:ext>
            </a:extLst>
          </p:cNvPr>
          <p:cNvSpPr txBox="1"/>
          <p:nvPr/>
        </p:nvSpPr>
        <p:spPr>
          <a:xfrm>
            <a:off x="4661087" y="2401247"/>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12B</a:t>
            </a:r>
          </a:p>
        </p:txBody>
      </p:sp>
      <p:sp>
        <p:nvSpPr>
          <p:cNvPr id="45" name="Tekstfelt 44">
            <a:extLst>
              <a:ext uri="{FF2B5EF4-FFF2-40B4-BE49-F238E27FC236}">
                <a16:creationId xmlns:a16="http://schemas.microsoft.com/office/drawing/2014/main" id="{29645191-44EF-E9BA-080F-ECA05E7F9C98}"/>
              </a:ext>
            </a:extLst>
          </p:cNvPr>
          <p:cNvSpPr txBox="1"/>
          <p:nvPr/>
        </p:nvSpPr>
        <p:spPr>
          <a:xfrm>
            <a:off x="4661087" y="3201846"/>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12C</a:t>
            </a:r>
          </a:p>
        </p:txBody>
      </p:sp>
      <p:sp>
        <p:nvSpPr>
          <p:cNvPr id="48" name="Tekstfelt 47">
            <a:extLst>
              <a:ext uri="{FF2B5EF4-FFF2-40B4-BE49-F238E27FC236}">
                <a16:creationId xmlns:a16="http://schemas.microsoft.com/office/drawing/2014/main" id="{5211A572-AF6C-D8D1-578E-D0150B0DB10E}"/>
              </a:ext>
            </a:extLst>
          </p:cNvPr>
          <p:cNvSpPr txBox="1"/>
          <p:nvPr/>
        </p:nvSpPr>
        <p:spPr>
          <a:xfrm>
            <a:off x="4661087" y="3994314"/>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12D</a:t>
            </a:r>
          </a:p>
        </p:txBody>
      </p:sp>
      <p:sp>
        <p:nvSpPr>
          <p:cNvPr id="49" name="Tekstfelt 48">
            <a:extLst>
              <a:ext uri="{FF2B5EF4-FFF2-40B4-BE49-F238E27FC236}">
                <a16:creationId xmlns:a16="http://schemas.microsoft.com/office/drawing/2014/main" id="{62465745-35A8-ED2E-4F61-21B70D76CDCB}"/>
              </a:ext>
            </a:extLst>
          </p:cNvPr>
          <p:cNvSpPr txBox="1"/>
          <p:nvPr/>
        </p:nvSpPr>
        <p:spPr>
          <a:xfrm>
            <a:off x="4661087" y="4768464"/>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12E</a:t>
            </a:r>
          </a:p>
        </p:txBody>
      </p:sp>
      <p:sp>
        <p:nvSpPr>
          <p:cNvPr id="50" name="Tekstfelt 49">
            <a:extLst>
              <a:ext uri="{FF2B5EF4-FFF2-40B4-BE49-F238E27FC236}">
                <a16:creationId xmlns:a16="http://schemas.microsoft.com/office/drawing/2014/main" id="{018C5E59-FC63-8268-BB57-A5AFC1471A7D}"/>
              </a:ext>
            </a:extLst>
          </p:cNvPr>
          <p:cNvSpPr txBox="1"/>
          <p:nvPr/>
        </p:nvSpPr>
        <p:spPr>
          <a:xfrm>
            <a:off x="7663379" y="1622467"/>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16A</a:t>
            </a:r>
          </a:p>
        </p:txBody>
      </p:sp>
      <p:sp>
        <p:nvSpPr>
          <p:cNvPr id="51" name="Tekstfelt 50">
            <a:extLst>
              <a:ext uri="{FF2B5EF4-FFF2-40B4-BE49-F238E27FC236}">
                <a16:creationId xmlns:a16="http://schemas.microsoft.com/office/drawing/2014/main" id="{A4C8AEC4-FED1-5A29-4BBB-20BEDDD02BDF}"/>
              </a:ext>
            </a:extLst>
          </p:cNvPr>
          <p:cNvSpPr txBox="1"/>
          <p:nvPr/>
        </p:nvSpPr>
        <p:spPr>
          <a:xfrm>
            <a:off x="7663379" y="2422842"/>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16B</a:t>
            </a:r>
          </a:p>
        </p:txBody>
      </p:sp>
      <p:sp>
        <p:nvSpPr>
          <p:cNvPr id="52" name="Tekstfelt 51">
            <a:extLst>
              <a:ext uri="{FF2B5EF4-FFF2-40B4-BE49-F238E27FC236}">
                <a16:creationId xmlns:a16="http://schemas.microsoft.com/office/drawing/2014/main" id="{E4BE9F57-A583-8A12-F7E3-E9A0F690BD40}"/>
              </a:ext>
            </a:extLst>
          </p:cNvPr>
          <p:cNvSpPr txBox="1"/>
          <p:nvPr/>
        </p:nvSpPr>
        <p:spPr>
          <a:xfrm>
            <a:off x="7663379" y="3223441"/>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16C</a:t>
            </a:r>
          </a:p>
        </p:txBody>
      </p:sp>
      <p:sp>
        <p:nvSpPr>
          <p:cNvPr id="53" name="Tekstfelt 52">
            <a:extLst>
              <a:ext uri="{FF2B5EF4-FFF2-40B4-BE49-F238E27FC236}">
                <a16:creationId xmlns:a16="http://schemas.microsoft.com/office/drawing/2014/main" id="{B6975444-2B35-4FB8-ADAC-9644B907CB6E}"/>
              </a:ext>
            </a:extLst>
          </p:cNvPr>
          <p:cNvSpPr txBox="1"/>
          <p:nvPr/>
        </p:nvSpPr>
        <p:spPr>
          <a:xfrm>
            <a:off x="7663379" y="4015909"/>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16D</a:t>
            </a:r>
          </a:p>
        </p:txBody>
      </p:sp>
      <p:sp>
        <p:nvSpPr>
          <p:cNvPr id="54" name="Tekstfelt 53">
            <a:extLst>
              <a:ext uri="{FF2B5EF4-FFF2-40B4-BE49-F238E27FC236}">
                <a16:creationId xmlns:a16="http://schemas.microsoft.com/office/drawing/2014/main" id="{6EAE32F9-0995-55FD-9C12-93FF779AA35F}"/>
              </a:ext>
            </a:extLst>
          </p:cNvPr>
          <p:cNvSpPr txBox="1"/>
          <p:nvPr/>
        </p:nvSpPr>
        <p:spPr>
          <a:xfrm>
            <a:off x="7663379" y="4790059"/>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16E</a:t>
            </a:r>
          </a:p>
        </p:txBody>
      </p:sp>
      <p:sp>
        <p:nvSpPr>
          <p:cNvPr id="55" name="Tekstfelt 54">
            <a:extLst>
              <a:ext uri="{FF2B5EF4-FFF2-40B4-BE49-F238E27FC236}">
                <a16:creationId xmlns:a16="http://schemas.microsoft.com/office/drawing/2014/main" id="{54C3AD53-3A03-0C00-2D64-BA02423406DC}"/>
              </a:ext>
            </a:extLst>
          </p:cNvPr>
          <p:cNvSpPr txBox="1"/>
          <p:nvPr/>
        </p:nvSpPr>
        <p:spPr>
          <a:xfrm>
            <a:off x="5370644" y="6001435"/>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14A</a:t>
            </a:r>
          </a:p>
        </p:txBody>
      </p:sp>
      <p:sp>
        <p:nvSpPr>
          <p:cNvPr id="56" name="Tekstfelt 55">
            <a:extLst>
              <a:ext uri="{FF2B5EF4-FFF2-40B4-BE49-F238E27FC236}">
                <a16:creationId xmlns:a16="http://schemas.microsoft.com/office/drawing/2014/main" id="{D2F14B4D-661B-B85B-B95F-E03EEDCFBB22}"/>
              </a:ext>
            </a:extLst>
          </p:cNvPr>
          <p:cNvSpPr txBox="1"/>
          <p:nvPr/>
        </p:nvSpPr>
        <p:spPr>
          <a:xfrm>
            <a:off x="6163429" y="6006457"/>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14B</a:t>
            </a:r>
          </a:p>
        </p:txBody>
      </p:sp>
      <p:sp>
        <p:nvSpPr>
          <p:cNvPr id="57" name="Tekstfelt 56">
            <a:extLst>
              <a:ext uri="{FF2B5EF4-FFF2-40B4-BE49-F238E27FC236}">
                <a16:creationId xmlns:a16="http://schemas.microsoft.com/office/drawing/2014/main" id="{B06A20D6-4731-93E1-4A98-2AA2D58045E7}"/>
              </a:ext>
            </a:extLst>
          </p:cNvPr>
          <p:cNvSpPr txBox="1"/>
          <p:nvPr/>
        </p:nvSpPr>
        <p:spPr>
          <a:xfrm>
            <a:off x="6977771" y="6001435"/>
            <a:ext cx="502566" cy="261610"/>
          </a:xfrm>
          <a:prstGeom prst="rect">
            <a:avLst/>
          </a:prstGeom>
          <a:noFill/>
        </p:spPr>
        <p:txBody>
          <a:bodyPr wrap="square" rtlCol="0">
            <a:spAutoFit/>
          </a:bodyPr>
          <a:lstStyle/>
          <a:p>
            <a:r>
              <a:rPr lang="da-DK" sz="1050" dirty="0">
                <a:latin typeface="Arial" panose="020B0604020202020204" pitchFamily="34" charset="0"/>
                <a:cs typeface="Arial" panose="020B0604020202020204" pitchFamily="34" charset="0"/>
              </a:rPr>
              <a:t>14C</a:t>
            </a:r>
          </a:p>
        </p:txBody>
      </p:sp>
      <p:pic>
        <p:nvPicPr>
          <p:cNvPr id="1026" name="Picture 2" descr="FC Fundamentblokke 20x50 cm">
            <a:extLst>
              <a:ext uri="{FF2B5EF4-FFF2-40B4-BE49-F238E27FC236}">
                <a16:creationId xmlns:a16="http://schemas.microsoft.com/office/drawing/2014/main" id="{3E7F5FCA-445A-FF24-734A-C9A48557A7B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3642824" y="6039995"/>
            <a:ext cx="1242576" cy="1242576"/>
          </a:xfrm>
          <a:prstGeom prst="rect">
            <a:avLst/>
          </a:prstGeom>
          <a:noFill/>
          <a:extLst>
            <a:ext uri="{909E8E84-426E-40DD-AFC4-6F175D3DCCD1}">
              <a14:hiddenFill xmlns:a14="http://schemas.microsoft.com/office/drawing/2010/main">
                <a:solidFill>
                  <a:srgbClr val="FFFFFF"/>
                </a:solidFill>
              </a14:hiddenFill>
            </a:ext>
          </a:extLst>
        </p:spPr>
      </p:pic>
      <p:sp>
        <p:nvSpPr>
          <p:cNvPr id="70" name="Tekstfelt 69">
            <a:extLst>
              <a:ext uri="{FF2B5EF4-FFF2-40B4-BE49-F238E27FC236}">
                <a16:creationId xmlns:a16="http://schemas.microsoft.com/office/drawing/2014/main" id="{7A9A6842-7328-C95A-4A38-FCB9A8DCB83C}"/>
              </a:ext>
            </a:extLst>
          </p:cNvPr>
          <p:cNvSpPr txBox="1"/>
          <p:nvPr/>
        </p:nvSpPr>
        <p:spPr>
          <a:xfrm>
            <a:off x="13642824" y="7308725"/>
            <a:ext cx="409926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Fundablok</a:t>
            </a:r>
          </a:p>
        </p:txBody>
      </p:sp>
    </p:spTree>
    <p:extLst>
      <p:ext uri="{BB962C8B-B14F-4D97-AF65-F5344CB8AC3E}">
        <p14:creationId xmlns:p14="http://schemas.microsoft.com/office/powerpoint/2010/main" val="405215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kstfelt 46">
            <a:extLst>
              <a:ext uri="{FF2B5EF4-FFF2-40B4-BE49-F238E27FC236}">
                <a16:creationId xmlns:a16="http://schemas.microsoft.com/office/drawing/2014/main" id="{F0EE8F8A-EA77-4A92-83BD-C107B6C73456}"/>
              </a:ext>
            </a:extLst>
          </p:cNvPr>
          <p:cNvSpPr txBox="1"/>
          <p:nvPr/>
        </p:nvSpPr>
        <p:spPr>
          <a:xfrm>
            <a:off x="11818359" y="9646330"/>
            <a:ext cx="2423198"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Foto – Type A – eksisterende forhold</a:t>
            </a:r>
          </a:p>
        </p:txBody>
      </p:sp>
      <p:graphicFrame>
        <p:nvGraphicFramePr>
          <p:cNvPr id="11" name="Objekt 10">
            <a:extLst>
              <a:ext uri="{FF2B5EF4-FFF2-40B4-BE49-F238E27FC236}">
                <a16:creationId xmlns:a16="http://schemas.microsoft.com/office/drawing/2014/main" id="{13D163DF-4B1C-264D-0878-54B531C31C50}"/>
              </a:ext>
            </a:extLst>
          </p:cNvPr>
          <p:cNvGraphicFramePr>
            <a:graphicFrameLocks noChangeAspect="1"/>
          </p:cNvGraphicFramePr>
          <p:nvPr>
            <p:extLst>
              <p:ext uri="{D42A27DB-BD31-4B8C-83A1-F6EECF244321}">
                <p14:modId xmlns:p14="http://schemas.microsoft.com/office/powerpoint/2010/main" val="1121362702"/>
              </p:ext>
            </p:extLst>
          </p:nvPr>
        </p:nvGraphicFramePr>
        <p:xfrm>
          <a:off x="2519363" y="1985963"/>
          <a:ext cx="10079037" cy="6718300"/>
        </p:xfrm>
        <a:graphic>
          <a:graphicData uri="http://schemas.openxmlformats.org/presentationml/2006/ole">
            <mc:AlternateContent xmlns:mc="http://schemas.openxmlformats.org/markup-compatibility/2006">
              <mc:Choice xmlns:v="urn:schemas-microsoft-com:vml" Requires="v">
                <p:oleObj name="PDF" r:id="rId2" imgW="0" imgH="0" progId="FoxitReader.Document">
                  <p:embed/>
                </p:oleObj>
              </mc:Choice>
              <mc:Fallback>
                <p:oleObj name="PDF" r:id="rId2" imgW="0" imgH="0" progId="FoxitReader.Document">
                  <p:embed/>
                  <p:pic>
                    <p:nvPicPr>
                      <p:cNvPr id="0" name=""/>
                      <p:cNvPicPr/>
                      <p:nvPr/>
                    </p:nvPicPr>
                    <p:blipFill/>
                    <p:spPr>
                      <a:xfrm>
                        <a:off x="2519363" y="1985963"/>
                        <a:ext cx="10079037" cy="6718300"/>
                      </a:xfrm>
                      <a:prstGeom prst="rect">
                        <a:avLst/>
                      </a:prstGeom>
                    </p:spPr>
                  </p:pic>
                </p:oleObj>
              </mc:Fallback>
            </mc:AlternateContent>
          </a:graphicData>
        </a:graphic>
      </p:graphicFrame>
      <p:pic>
        <p:nvPicPr>
          <p:cNvPr id="2050" name="Picture 2" descr="OUVSN3S ">
            <a:extLst>
              <a:ext uri="{FF2B5EF4-FFF2-40B4-BE49-F238E27FC236}">
                <a16:creationId xmlns:a16="http://schemas.microsoft.com/office/drawing/2014/main" id="{446B93F3-50C2-E84B-861C-17C1B02BB01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598401" y="3439562"/>
            <a:ext cx="2158782" cy="2878518"/>
          </a:xfrm>
          <a:prstGeom prst="rect">
            <a:avLst/>
          </a:prstGeom>
          <a:noFill/>
          <a:extLst>
            <a:ext uri="{909E8E84-426E-40DD-AFC4-6F175D3DCCD1}">
              <a14:hiddenFill xmlns:a14="http://schemas.microsoft.com/office/drawing/2010/main">
                <a:solidFill>
                  <a:srgbClr val="FFFFFF"/>
                </a:solidFill>
              </a14:hiddenFill>
            </a:ext>
          </a:extLst>
        </p:spPr>
      </p:pic>
      <p:pic>
        <p:nvPicPr>
          <p:cNvPr id="20" name="Billede 19">
            <a:extLst>
              <a:ext uri="{FF2B5EF4-FFF2-40B4-BE49-F238E27FC236}">
                <a16:creationId xmlns:a16="http://schemas.microsoft.com/office/drawing/2014/main" id="{8BA4CA58-5E7A-F44E-6413-9C4340FBA7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598401" y="327457"/>
            <a:ext cx="2158889" cy="2878518"/>
          </a:xfrm>
          <a:prstGeom prst="rect">
            <a:avLst/>
          </a:prstGeom>
        </p:spPr>
      </p:pic>
      <p:pic>
        <p:nvPicPr>
          <p:cNvPr id="24" name="Billede 23">
            <a:extLst>
              <a:ext uri="{FF2B5EF4-FFF2-40B4-BE49-F238E27FC236}">
                <a16:creationId xmlns:a16="http://schemas.microsoft.com/office/drawing/2014/main" id="{D15DEBDC-0154-B550-DB70-A1BF6B060DA3}"/>
              </a:ext>
            </a:extLst>
          </p:cNvPr>
          <p:cNvPicPr>
            <a:picLocks noChangeAspect="1"/>
          </p:cNvPicPr>
          <p:nvPr/>
        </p:nvPicPr>
        <p:blipFill rotWithShape="1">
          <a:blip r:embed="rId5"/>
          <a:srcRect l="1721" r="40135"/>
          <a:stretch/>
        </p:blipFill>
        <p:spPr>
          <a:xfrm>
            <a:off x="0" y="-266"/>
            <a:ext cx="8790861" cy="10690757"/>
          </a:xfrm>
          <a:prstGeom prst="rect">
            <a:avLst/>
          </a:prstGeom>
        </p:spPr>
      </p:pic>
      <p:sp>
        <p:nvSpPr>
          <p:cNvPr id="16" name="Rektangel 15">
            <a:extLst>
              <a:ext uri="{FF2B5EF4-FFF2-40B4-BE49-F238E27FC236}">
                <a16:creationId xmlns:a16="http://schemas.microsoft.com/office/drawing/2014/main" id="{266CAD7E-EE60-3478-479D-6B93DBD79130}"/>
              </a:ext>
            </a:extLst>
          </p:cNvPr>
          <p:cNvSpPr/>
          <p:nvPr/>
        </p:nvSpPr>
        <p:spPr>
          <a:xfrm>
            <a:off x="7620000" y="8527774"/>
            <a:ext cx="7499350" cy="2164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4D16E86F-47D3-CB52-2679-8A2F706F1A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598402" y="6551667"/>
            <a:ext cx="2158888" cy="2878518"/>
          </a:xfrm>
          <a:prstGeom prst="rect">
            <a:avLst/>
          </a:prstGeom>
        </p:spPr>
      </p:pic>
      <p:sp>
        <p:nvSpPr>
          <p:cNvPr id="15" name="Tekstfelt 14">
            <a:extLst>
              <a:ext uri="{FF2B5EF4-FFF2-40B4-BE49-F238E27FC236}">
                <a16:creationId xmlns:a16="http://schemas.microsoft.com/office/drawing/2014/main" id="{36984D6D-6E6A-4C32-A1DB-7A099C6D3D6A}"/>
              </a:ext>
            </a:extLst>
          </p:cNvPr>
          <p:cNvSpPr txBox="1"/>
          <p:nvPr/>
        </p:nvSpPr>
        <p:spPr>
          <a:xfrm>
            <a:off x="7479368" y="1677093"/>
            <a:ext cx="4042719" cy="2754600"/>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RENOVERINGEN OMFATTER:</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renoveres med nye rengøringsvenlige overflader og sanitet. </a:t>
            </a:r>
          </a:p>
          <a:p>
            <a:r>
              <a:rPr lang="da-DK" sz="1100" dirty="0">
                <a:latin typeface="Arial" panose="020B0604020202020204" pitchFamily="34" charset="0"/>
                <a:cs typeface="Arial" panose="020B0604020202020204" pitchFamily="34" charset="0"/>
              </a:rPr>
              <a:t> </a:t>
            </a: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Badeværelserne indrettes nutidigt og funktionelt med en  afgrænset brusezone. Dette resultere at der inddrages en del af det tilstødende værelse.</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Det væghængte toilet ophænges på en installationsvæg.</a:t>
            </a:r>
          </a:p>
          <a:p>
            <a:endParaRPr lang="da-DK" sz="11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da-DK" sz="1100" dirty="0">
                <a:latin typeface="Arial" panose="020B0604020202020204" pitchFamily="34" charset="0"/>
                <a:cs typeface="Arial" panose="020B0604020202020204" pitchFamily="34" charset="0"/>
              </a:rPr>
              <a:t>Afløb i bruseniche, udføres som afløbsrende.</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 Visualisering af bad type 1 findes på de næste to sider.</a:t>
            </a:r>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pic>
        <p:nvPicPr>
          <p:cNvPr id="26" name="Billede 25">
            <a:extLst>
              <a:ext uri="{FF2B5EF4-FFF2-40B4-BE49-F238E27FC236}">
                <a16:creationId xmlns:a16="http://schemas.microsoft.com/office/drawing/2014/main" id="{86C52A04-198A-5B33-1B2C-9387AB749099}"/>
              </a:ext>
            </a:extLst>
          </p:cNvPr>
          <p:cNvPicPr>
            <a:picLocks noChangeAspect="1"/>
          </p:cNvPicPr>
          <p:nvPr/>
        </p:nvPicPr>
        <p:blipFill rotWithShape="1">
          <a:blip r:embed="rId5"/>
          <a:srcRect l="63415" t="11089" r="3321" b="45512"/>
          <a:stretch/>
        </p:blipFill>
        <p:spPr>
          <a:xfrm>
            <a:off x="7558881" y="4955983"/>
            <a:ext cx="5029200" cy="4639675"/>
          </a:xfrm>
          <a:prstGeom prst="rect">
            <a:avLst/>
          </a:prstGeom>
        </p:spPr>
      </p:pic>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97744" y="17137"/>
            <a:ext cx="7727017" cy="716873"/>
          </a:xfrm>
        </p:spPr>
        <p:txBody>
          <a:bodyPr>
            <a:noAutofit/>
          </a:bodyPr>
          <a:lstStyle/>
          <a:p>
            <a:pPr>
              <a:lnSpc>
                <a:spcPct val="100000"/>
              </a:lnSpc>
              <a:spcBef>
                <a:spcPts val="0"/>
              </a:spcBef>
            </a:pPr>
            <a:r>
              <a:rPr lang="da-DK" sz="1600" b="1" dirty="0">
                <a:ea typeface="Verdana" panose="020B0604030504040204" pitchFamily="34" charset="0"/>
              </a:rPr>
              <a:t>RENOVERING AF BADEVÆRELSE – BAD TYPE 1 – BLOK 12, 14 &amp; 16</a:t>
            </a:r>
          </a:p>
          <a:p>
            <a:pPr>
              <a:lnSpc>
                <a:spcPct val="100000"/>
              </a:lnSpc>
              <a:spcBef>
                <a:spcPts val="0"/>
              </a:spcBef>
            </a:pPr>
            <a:r>
              <a:rPr lang="da-DK" sz="1100" dirty="0">
                <a:ea typeface="Verdana" panose="020B0604030504040204" pitchFamily="34" charset="0"/>
              </a:rPr>
              <a:t>RUMTEGNING – BESKRIVELSE – FOTOS AF EKSISTERENDE FORHOLD</a:t>
            </a:r>
          </a:p>
          <a:p>
            <a:pPr>
              <a:lnSpc>
                <a:spcPct val="100000"/>
              </a:lnSpc>
            </a:pPr>
            <a:endParaRPr lang="da-DK" sz="1800" dirty="0"/>
          </a:p>
          <a:p>
            <a:pPr>
              <a:lnSpc>
                <a:spcPct val="150000"/>
              </a:lnSpc>
            </a:pPr>
            <a:endParaRPr lang="da-DK" sz="2000" dirty="0"/>
          </a:p>
        </p:txBody>
      </p:sp>
      <p:sp>
        <p:nvSpPr>
          <p:cNvPr id="8" name="Pladsholder til slidenummer 7">
            <a:extLst>
              <a:ext uri="{FF2B5EF4-FFF2-40B4-BE49-F238E27FC236}">
                <a16:creationId xmlns:a16="http://schemas.microsoft.com/office/drawing/2014/main" id="{C1A058CF-27C6-47AA-BF6B-30266A4C6FDC}"/>
              </a:ext>
            </a:extLst>
          </p:cNvPr>
          <p:cNvSpPr>
            <a:spLocks noGrp="1"/>
          </p:cNvSpPr>
          <p:nvPr>
            <p:ph type="sldNum" sz="quarter" idx="12"/>
          </p:nvPr>
        </p:nvSpPr>
        <p:spPr>
          <a:xfrm>
            <a:off x="260374" y="10042090"/>
            <a:ext cx="696299" cy="569240"/>
          </a:xfrm>
        </p:spPr>
        <p:txBody>
          <a:bodyPr/>
          <a:lstStyle/>
          <a:p>
            <a:fld id="{F79368AF-1170-5D45-AB85-F739246C0D5C}" type="slidenum">
              <a:rPr lang="en-US" smtClean="0"/>
              <a:pPr/>
              <a:t>8</a:t>
            </a:fld>
            <a:endParaRPr lang="en-US" dirty="0"/>
          </a:p>
        </p:txBody>
      </p:sp>
    </p:spTree>
    <p:extLst>
      <p:ext uri="{BB962C8B-B14F-4D97-AF65-F5344CB8AC3E}">
        <p14:creationId xmlns:p14="http://schemas.microsoft.com/office/powerpoint/2010/main" val="64493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5">
            <a:extLst>
              <a:ext uri="{FF2B5EF4-FFF2-40B4-BE49-F238E27FC236}">
                <a16:creationId xmlns:a16="http://schemas.microsoft.com/office/drawing/2014/main" id="{83E3D975-B249-461F-85D7-7D09E4BF844E}"/>
              </a:ext>
            </a:extLst>
          </p:cNvPr>
          <p:cNvSpPr>
            <a:spLocks noGrp="1"/>
          </p:cNvSpPr>
          <p:nvPr>
            <p:ph type="body" sz="quarter" idx="13"/>
          </p:nvPr>
        </p:nvSpPr>
        <p:spPr>
          <a:xfrm>
            <a:off x="330527" y="479990"/>
            <a:ext cx="3413212" cy="321768"/>
          </a:xfrm>
        </p:spPr>
        <p:txBody>
          <a:bodyPr>
            <a:noAutofit/>
          </a:bodyPr>
          <a:lstStyle/>
          <a:p>
            <a:pPr>
              <a:lnSpc>
                <a:spcPct val="100000"/>
              </a:lnSpc>
              <a:spcBef>
                <a:spcPts val="0"/>
              </a:spcBef>
            </a:pPr>
            <a:r>
              <a:rPr lang="da-DK" sz="1600" b="1" dirty="0">
                <a:ea typeface="Verdana" panose="020B0604030504040204" pitchFamily="34" charset="0"/>
              </a:rPr>
              <a:t>VISUALISERING AF BAD TYPE 1</a:t>
            </a:r>
          </a:p>
        </p:txBody>
      </p:sp>
      <p:sp>
        <p:nvSpPr>
          <p:cNvPr id="12" name="Tekstfelt 11">
            <a:extLst>
              <a:ext uri="{FF2B5EF4-FFF2-40B4-BE49-F238E27FC236}">
                <a16:creationId xmlns:a16="http://schemas.microsoft.com/office/drawing/2014/main" id="{66302CC7-2747-48A5-AFE4-0FC5F87F7DC3}"/>
              </a:ext>
            </a:extLst>
          </p:cNvPr>
          <p:cNvSpPr txBox="1"/>
          <p:nvPr/>
        </p:nvSpPr>
        <p:spPr>
          <a:xfrm>
            <a:off x="10327148" y="1437194"/>
            <a:ext cx="3739070" cy="615553"/>
          </a:xfrm>
          <a:prstGeom prst="rect">
            <a:avLst/>
          </a:prstGeom>
          <a:noFill/>
        </p:spPr>
        <p:txBody>
          <a:bodyPr wrap="square" rtlCol="0">
            <a:spAutoFit/>
          </a:bodyPr>
          <a:lstStyle/>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lvl="0"/>
            <a:endParaRPr lang="da-DK" sz="1400" dirty="0">
              <a:solidFill>
                <a:srgbClr val="000000"/>
              </a:solidFill>
              <a:latin typeface="Verdana" panose="020B0604030504040204" pitchFamily="34" charset="0"/>
              <a:ea typeface="Calibri" panose="020F0502020204030204" pitchFamily="34" charset="0"/>
              <a:cs typeface="Verdana" panose="020B0604030504040204" pitchFamily="34" charset="0"/>
            </a:endParaRPr>
          </a:p>
        </p:txBody>
      </p:sp>
      <p:sp>
        <p:nvSpPr>
          <p:cNvPr id="9" name="Tekstfelt 8">
            <a:extLst>
              <a:ext uri="{FF2B5EF4-FFF2-40B4-BE49-F238E27FC236}">
                <a16:creationId xmlns:a16="http://schemas.microsoft.com/office/drawing/2014/main" id="{28505A99-9EF2-464B-B673-CAAC39D09A48}"/>
              </a:ext>
            </a:extLst>
          </p:cNvPr>
          <p:cNvSpPr txBox="1"/>
          <p:nvPr/>
        </p:nvSpPr>
        <p:spPr>
          <a:xfrm>
            <a:off x="330527" y="1474933"/>
            <a:ext cx="3768687" cy="1231106"/>
          </a:xfrm>
          <a:prstGeom prst="rect">
            <a:avLst/>
          </a:prstGeom>
          <a:noFill/>
        </p:spPr>
        <p:txBody>
          <a:bodyPr wrap="square" rtlCol="0">
            <a:spAutoFit/>
          </a:bodyPr>
          <a:lstStyle/>
          <a:p>
            <a:r>
              <a:rPr lang="da-DK" sz="1100" dirty="0">
                <a:latin typeface="Arial" panose="020B0604020202020204" pitchFamily="34" charset="0"/>
                <a:cs typeface="Arial" panose="020B0604020202020204" pitchFamily="34" charset="0"/>
              </a:rPr>
              <a:t>Visualisering af badeværelse er udført på baggrund af </a:t>
            </a:r>
          </a:p>
          <a:p>
            <a:r>
              <a:rPr lang="da-DK" sz="1100" dirty="0">
                <a:latin typeface="Arial" panose="020B0604020202020204" pitchFamily="34" charset="0"/>
                <a:cs typeface="Arial" panose="020B0604020202020204" pitchFamily="34" charset="0"/>
              </a:rPr>
              <a:t>af badeværelse type 1.</a:t>
            </a:r>
          </a:p>
          <a:p>
            <a:r>
              <a:rPr lang="da-DK" sz="1100" dirty="0">
                <a:latin typeface="Arial" panose="020B0604020202020204" pitchFamily="34" charset="0"/>
                <a:cs typeface="Arial" panose="020B0604020202020204" pitchFamily="34" charset="0"/>
              </a:rPr>
              <a:t>Visualiseringen er vejledende. </a:t>
            </a:r>
          </a:p>
          <a:p>
            <a:endParaRPr lang="da-DK" sz="11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a:p>
            <a:endParaRPr lang="da-DK" sz="1000" dirty="0">
              <a:latin typeface="Arial" panose="020B0604020202020204" pitchFamily="34" charset="0"/>
              <a:cs typeface="Arial" panose="020B0604020202020204" pitchFamily="34" charset="0"/>
            </a:endParaRPr>
          </a:p>
        </p:txBody>
      </p:sp>
      <p:sp>
        <p:nvSpPr>
          <p:cNvPr id="5" name="Pladsholder til slidenummer 4">
            <a:extLst>
              <a:ext uri="{FF2B5EF4-FFF2-40B4-BE49-F238E27FC236}">
                <a16:creationId xmlns:a16="http://schemas.microsoft.com/office/drawing/2014/main" id="{67C704F6-2F02-A96C-3562-DE5EBCF7AB73}"/>
              </a:ext>
            </a:extLst>
          </p:cNvPr>
          <p:cNvSpPr>
            <a:spLocks noGrp="1"/>
          </p:cNvSpPr>
          <p:nvPr>
            <p:ph type="sldNum" sz="quarter" idx="12"/>
          </p:nvPr>
        </p:nvSpPr>
        <p:spPr/>
        <p:txBody>
          <a:bodyPr/>
          <a:lstStyle/>
          <a:p>
            <a:fld id="{F79368AF-1170-5D45-AB85-F739246C0D5C}" type="slidenum">
              <a:rPr lang="en-US" smtClean="0"/>
              <a:pPr/>
              <a:t>9</a:t>
            </a:fld>
            <a:endParaRPr lang="en-US" dirty="0"/>
          </a:p>
        </p:txBody>
      </p:sp>
      <p:pic>
        <p:nvPicPr>
          <p:cNvPr id="8" name="Billede 7" descr="Et billede, der indeholder væg, indendørs, badeværelse, loft&#10;&#10;Automatisk genereret beskrivelse">
            <a:extLst>
              <a:ext uri="{FF2B5EF4-FFF2-40B4-BE49-F238E27FC236}">
                <a16:creationId xmlns:a16="http://schemas.microsoft.com/office/drawing/2014/main" id="{FD044816-1CF4-B0F4-1E78-3A4C4A941552}"/>
              </a:ext>
            </a:extLst>
          </p:cNvPr>
          <p:cNvPicPr>
            <a:picLocks noChangeAspect="1"/>
          </p:cNvPicPr>
          <p:nvPr/>
        </p:nvPicPr>
        <p:blipFill>
          <a:blip r:embed="rId2"/>
          <a:stretch>
            <a:fillRect/>
          </a:stretch>
        </p:blipFill>
        <p:spPr>
          <a:xfrm>
            <a:off x="4427536" y="-1"/>
            <a:ext cx="10691814" cy="10691814"/>
          </a:xfrm>
          <a:prstGeom prst="rect">
            <a:avLst/>
          </a:prstGeom>
        </p:spPr>
      </p:pic>
    </p:spTree>
    <p:extLst>
      <p:ext uri="{BB962C8B-B14F-4D97-AF65-F5344CB8AC3E}">
        <p14:creationId xmlns:p14="http://schemas.microsoft.com/office/powerpoint/2010/main" val="22388854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13941</TotalTime>
  <Words>2869</Words>
  <Application>Microsoft Office PowerPoint</Application>
  <PresentationFormat>Brugerdefineret</PresentationFormat>
  <Paragraphs>445</Paragraphs>
  <Slides>22</Slides>
  <Notes>3</Notes>
  <HiddenSlides>0</HiddenSlides>
  <MMClips>0</MMClips>
  <ScaleCrop>false</ScaleCrop>
  <HeadingPairs>
    <vt:vector size="8" baseType="variant">
      <vt:variant>
        <vt:lpstr>Benyttede skrifttyper</vt:lpstr>
      </vt:variant>
      <vt:variant>
        <vt:i4>5</vt:i4>
      </vt:variant>
      <vt:variant>
        <vt:lpstr>Tema</vt:lpstr>
      </vt:variant>
      <vt:variant>
        <vt:i4>1</vt:i4>
      </vt:variant>
      <vt:variant>
        <vt:lpstr>Integrerede OLE-servere</vt:lpstr>
      </vt:variant>
      <vt:variant>
        <vt:i4>1</vt:i4>
      </vt:variant>
      <vt:variant>
        <vt:lpstr>Slidetitler</vt:lpstr>
      </vt:variant>
      <vt:variant>
        <vt:i4>22</vt:i4>
      </vt:variant>
    </vt:vector>
  </HeadingPairs>
  <TitlesOfParts>
    <vt:vector size="29" baseType="lpstr">
      <vt:lpstr>Arial</vt:lpstr>
      <vt:lpstr>Calibri</vt:lpstr>
      <vt:lpstr>Calibri Light</vt:lpstr>
      <vt:lpstr>Courier New</vt:lpstr>
      <vt:lpstr>Verdana</vt:lpstr>
      <vt:lpstr>Office Theme</vt:lpstr>
      <vt:lpstr>PDF</vt:lpstr>
      <vt:lpstr>Taastrup almennyttige Boligselskab afd. Grønnehaven v/DAB - Skolevej 12-, A, B, C, D &amp; E - Skolevej 14-, A, B &amp; C - Skolevej 16-, A, B, C, D &amp; E  2630 Taastrup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DAB / Slangerup Boligselskab afd. Øparken - Askøvej  2-52, 1-53 - Fejøvej  2-32, 1-31 - Tunøvej  2-70, 1-69    3550 Slangerup</dc:title>
  <dc:creator>Jacob Lindblad</dc:creator>
  <cp:lastModifiedBy>Casper Brøndum Hammer</cp:lastModifiedBy>
  <cp:revision>1103</cp:revision>
  <cp:lastPrinted>2022-05-12T06:51:48Z</cp:lastPrinted>
  <dcterms:created xsi:type="dcterms:W3CDTF">2015-11-06T09:03:10Z</dcterms:created>
  <dcterms:modified xsi:type="dcterms:W3CDTF">2022-08-29T07:49:34Z</dcterms:modified>
</cp:coreProperties>
</file>